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57" r:id="rId3"/>
    <p:sldId id="265" r:id="rId4"/>
    <p:sldId id="286" r:id="rId5"/>
    <p:sldId id="288" r:id="rId6"/>
    <p:sldId id="287" r:id="rId7"/>
    <p:sldId id="289" r:id="rId8"/>
    <p:sldId id="290" r:id="rId9"/>
    <p:sldId id="291" r:id="rId10"/>
    <p:sldId id="292" r:id="rId11"/>
    <p:sldId id="293" r:id="rId12"/>
    <p:sldId id="294" r:id="rId13"/>
    <p:sldId id="295" r:id="rId14"/>
    <p:sldId id="296" r:id="rId15"/>
    <p:sldId id="277"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1" clrIdx="0">
    <p:extLst>
      <p:ext uri="{19B8F6BF-5375-455C-9EA6-DF929625EA0E}">
        <p15:presenceInfo xmlns:p15="http://schemas.microsoft.com/office/powerpoint/2012/main" userId="7db3a9923d3415c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B39E"/>
    <a:srgbClr val="006C62"/>
    <a:srgbClr val="00D6AD"/>
    <a:srgbClr val="7F7F7F"/>
    <a:srgbClr val="15AF95"/>
    <a:srgbClr val="A6A6A6"/>
    <a:srgbClr val="17453D"/>
    <a:srgbClr val="12342E"/>
    <a:srgbClr val="000000"/>
    <a:srgbClr val="EFC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98" autoAdjust="0"/>
    <p:restoredTop sz="84056" autoAdjust="0"/>
  </p:normalViewPr>
  <p:slideViewPr>
    <p:cSldViewPr snapToGrid="0">
      <p:cViewPr varScale="1">
        <p:scale>
          <a:sx n="96" d="100"/>
          <a:sy n="96" d="100"/>
        </p:scale>
        <p:origin x="1212"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66" d="100"/>
          <a:sy n="66" d="100"/>
        </p:scale>
        <p:origin x="2628"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4F731E-89C4-4E73-A518-E26E46AC2251}" type="datetimeFigureOut">
              <a:rPr lang="zh-CN" altLang="en-US" smtClean="0"/>
              <a:t>2019/3/31</a:t>
            </a:fld>
            <a:endParaRPr lang="zh-CN" alt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B3D8A9-B803-49B7-8826-85E446611ABA}" type="slidenum">
              <a:rPr lang="zh-CN" altLang="en-US" smtClean="0"/>
              <a:t>‹#›</a:t>
            </a:fld>
            <a:endParaRPr lang="zh-CN" altLang="en-US"/>
          </a:p>
        </p:txBody>
      </p:sp>
    </p:spTree>
    <p:extLst>
      <p:ext uri="{BB962C8B-B14F-4D97-AF65-F5344CB8AC3E}">
        <p14:creationId xmlns:p14="http://schemas.microsoft.com/office/powerpoint/2010/main" val="252235263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156477-A869-4A11-A4FA-B75D94106C96}" type="datetimeFigureOut">
              <a:rPr lang="zh-CN" altLang="en-US" smtClean="0"/>
              <a:t>2019/3/31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8E6889-349A-49E8-AAE1-A1FB1A7B9723}" type="slidenum">
              <a:rPr lang="zh-CN" altLang="en-US" smtClean="0"/>
              <a:t>‹#›</a:t>
            </a:fld>
            <a:endParaRPr lang="zh-CN" altLang="en-US"/>
          </a:p>
        </p:txBody>
      </p:sp>
    </p:spTree>
    <p:extLst>
      <p:ext uri="{BB962C8B-B14F-4D97-AF65-F5344CB8AC3E}">
        <p14:creationId xmlns:p14="http://schemas.microsoft.com/office/powerpoint/2010/main" val="1831563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1956 </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IBM</a:t>
            </a:r>
            <a:r>
              <a:rPr lang="zh-CN" altLang="en-US" sz="1200" b="0" i="0" kern="1200" dirty="0">
                <a:solidFill>
                  <a:schemeClr val="tx1"/>
                </a:solidFill>
                <a:effectLst/>
                <a:latin typeface="+mn-lt"/>
                <a:ea typeface="+mn-ea"/>
                <a:cs typeface="+mn-cs"/>
              </a:rPr>
              <a:t>生产出第一个磁盘驱动器</a:t>
            </a:r>
            <a:r>
              <a:rPr lang="en-US" altLang="zh-CN" sz="1200" b="0" i="0" kern="1200" dirty="0">
                <a:solidFill>
                  <a:schemeClr val="tx1"/>
                </a:solidFill>
                <a:effectLst/>
                <a:latin typeface="+mn-lt"/>
                <a:ea typeface="+mn-ea"/>
                <a:cs typeface="+mn-cs"/>
              </a:rPr>
              <a:t>—— the Model 305 RAMAC</a:t>
            </a:r>
            <a:r>
              <a:rPr lang="zh-CN" altLang="en-US" sz="1200" b="0" i="0" kern="1200" dirty="0">
                <a:solidFill>
                  <a:schemeClr val="tx1"/>
                </a:solidFill>
                <a:effectLst/>
                <a:latin typeface="+mn-lt"/>
                <a:ea typeface="+mn-ea"/>
                <a:cs typeface="+mn-cs"/>
              </a:rPr>
              <a:t>。此驱动器有</a:t>
            </a:r>
            <a:r>
              <a:rPr lang="en-US" altLang="zh-CN" sz="1200" b="0" i="0" kern="1200" dirty="0">
                <a:solidFill>
                  <a:schemeClr val="tx1"/>
                </a:solidFill>
                <a:effectLst/>
                <a:latin typeface="+mn-lt"/>
                <a:ea typeface="+mn-ea"/>
                <a:cs typeface="+mn-cs"/>
              </a:rPr>
              <a:t>50 </a:t>
            </a:r>
            <a:r>
              <a:rPr lang="zh-CN" altLang="en-US" sz="1200" b="0" i="0" kern="1200" dirty="0">
                <a:solidFill>
                  <a:schemeClr val="tx1"/>
                </a:solidFill>
                <a:effectLst/>
                <a:latin typeface="+mn-lt"/>
                <a:ea typeface="+mn-ea"/>
                <a:cs typeface="+mn-cs"/>
              </a:rPr>
              <a:t>个盘片，每个盘片直径是</a:t>
            </a:r>
            <a:r>
              <a:rPr lang="en-US" altLang="zh-CN" sz="1200" b="0" i="0" kern="1200" dirty="0">
                <a:solidFill>
                  <a:schemeClr val="tx1"/>
                </a:solidFill>
                <a:effectLst/>
                <a:latin typeface="+mn-lt"/>
                <a:ea typeface="+mn-ea"/>
                <a:cs typeface="+mn-cs"/>
              </a:rPr>
              <a:t>2 </a:t>
            </a:r>
            <a:r>
              <a:rPr lang="zh-CN" altLang="en-US" sz="1200" b="0" i="0" kern="1200" dirty="0">
                <a:solidFill>
                  <a:schemeClr val="tx1"/>
                </a:solidFill>
                <a:effectLst/>
                <a:latin typeface="+mn-lt"/>
                <a:ea typeface="+mn-ea"/>
                <a:cs typeface="+mn-cs"/>
              </a:rPr>
              <a:t>英尺，可以储存</a:t>
            </a:r>
            <a:r>
              <a:rPr lang="en-US" altLang="zh-CN" sz="1200" b="0" i="0" kern="1200" dirty="0">
                <a:solidFill>
                  <a:schemeClr val="tx1"/>
                </a:solidFill>
                <a:effectLst/>
                <a:latin typeface="+mn-lt"/>
                <a:ea typeface="+mn-ea"/>
                <a:cs typeface="+mn-cs"/>
              </a:rPr>
              <a:t>5MB</a:t>
            </a:r>
            <a:r>
              <a:rPr lang="zh-CN" altLang="en-US" sz="1200" b="0" i="0" kern="1200" dirty="0">
                <a:solidFill>
                  <a:schemeClr val="tx1"/>
                </a:solidFill>
                <a:effectLst/>
                <a:latin typeface="+mn-lt"/>
                <a:ea typeface="+mn-ea"/>
                <a:cs typeface="+mn-cs"/>
              </a:rPr>
              <a:t>的数据。使用磁盘最大的好处是可以随机地存取数据，而穿孔卡片和磁带只能顺序存取数据。</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数据模型是数据库系统的核心和基础，各种</a:t>
            </a:r>
            <a:r>
              <a:rPr lang="en-US" altLang="zh-CN" sz="1200" b="0" i="0" kern="1200" dirty="0">
                <a:solidFill>
                  <a:schemeClr val="tx1"/>
                </a:solidFill>
                <a:effectLst/>
                <a:latin typeface="+mn-lt"/>
                <a:ea typeface="+mn-ea"/>
                <a:cs typeface="+mn-cs"/>
              </a:rPr>
              <a:t>DBMS </a:t>
            </a:r>
            <a:r>
              <a:rPr lang="zh-CN" altLang="en-US" sz="1200" b="0" i="0" kern="1200" dirty="0">
                <a:solidFill>
                  <a:schemeClr val="tx1"/>
                </a:solidFill>
                <a:effectLst/>
                <a:latin typeface="+mn-lt"/>
                <a:ea typeface="+mn-ea"/>
                <a:cs typeface="+mn-cs"/>
              </a:rPr>
              <a:t>软件都是基于某种数据模型的。所以通常也按照数据模型的特点将传统数据库系统分成网状数据库、层次数据库和关系数据库三类。</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从</a:t>
            </a:r>
            <a:r>
              <a:rPr lang="en-US" altLang="zh-CN" sz="1200" b="0" i="0" kern="1200" dirty="0">
                <a:solidFill>
                  <a:schemeClr val="tx1"/>
                </a:solidFill>
                <a:effectLst/>
                <a:latin typeface="+mn-lt"/>
                <a:ea typeface="+mn-ea"/>
                <a:cs typeface="+mn-cs"/>
              </a:rPr>
              <a:t>60 </a:t>
            </a:r>
            <a:r>
              <a:rPr lang="zh-CN" altLang="en-US" sz="1200" b="0" i="0" kern="1200" dirty="0">
                <a:solidFill>
                  <a:schemeClr val="tx1"/>
                </a:solidFill>
                <a:effectLst/>
                <a:latin typeface="+mn-lt"/>
                <a:ea typeface="+mn-ea"/>
                <a:cs typeface="+mn-cs"/>
              </a:rPr>
              <a:t>年代末产生起，如今已经发展到</a:t>
            </a:r>
            <a:r>
              <a:rPr lang="en-US" altLang="zh-CN" sz="1200" b="0" i="0" kern="1200" dirty="0">
                <a:solidFill>
                  <a:schemeClr val="tx1"/>
                </a:solidFill>
                <a:effectLst/>
                <a:latin typeface="+mn-lt"/>
                <a:ea typeface="+mn-ea"/>
                <a:cs typeface="+mn-cs"/>
              </a:rPr>
              <a:t>IMSV6</a:t>
            </a:r>
            <a:r>
              <a:rPr lang="zh-CN" altLang="en-US" sz="1200" b="0" i="0" kern="1200" dirty="0">
                <a:solidFill>
                  <a:schemeClr val="tx1"/>
                </a:solidFill>
                <a:effectLst/>
                <a:latin typeface="+mn-lt"/>
                <a:ea typeface="+mn-ea"/>
                <a:cs typeface="+mn-cs"/>
              </a:rPr>
              <a:t>，提供群集、</a:t>
            </a:r>
            <a:r>
              <a:rPr lang="en-US" altLang="zh-CN" sz="1200" b="0" i="0" kern="1200" dirty="0">
                <a:solidFill>
                  <a:schemeClr val="tx1"/>
                </a:solidFill>
                <a:effectLst/>
                <a:latin typeface="+mn-lt"/>
                <a:ea typeface="+mn-ea"/>
                <a:cs typeface="+mn-cs"/>
              </a:rPr>
              <a:t>N</a:t>
            </a:r>
            <a:r>
              <a:rPr lang="zh-CN" altLang="en-US" sz="1200" b="0" i="0" kern="1200" dirty="0">
                <a:solidFill>
                  <a:schemeClr val="tx1"/>
                </a:solidFill>
                <a:effectLst/>
                <a:latin typeface="+mn-lt"/>
                <a:ea typeface="+mn-ea"/>
                <a:cs typeface="+mn-cs"/>
              </a:rPr>
              <a:t>路数据共享、消息队列共享等先进特性的支持。</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网状数据库和层次数据库已经很好地解决了数据的集中和共享问题，但是在数据独立性和抽象级别上仍有很大欠缺。用户在对这两种数据库进行存取时，仍然需要明确数据的存储结构，指出存取路径。而后来出现的关系数据库较好地解决了这些问题。</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SQL</a:t>
            </a:r>
            <a:r>
              <a:rPr lang="zh-CN" altLang="en-US" sz="1200" b="0" i="0" kern="1200" dirty="0">
                <a:solidFill>
                  <a:schemeClr val="tx1"/>
                </a:solidFill>
                <a:effectLst/>
                <a:latin typeface="+mn-lt"/>
                <a:ea typeface="+mn-ea"/>
                <a:cs typeface="+mn-cs"/>
              </a:rPr>
              <a:t>语言的功能包括查询、操纵、定义和控制，是一个综合的、通用的关系数据库语言，同时又是一种高度非过程化的语言，只要求用户指出做什么而不需要指出怎么做。</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858E6889-349A-49E8-AAE1-A1FB1A7B9723}" type="slidenum">
              <a:rPr lang="zh-CN" altLang="en-US" smtClean="0"/>
              <a:t>3</a:t>
            </a:fld>
            <a:endParaRPr lang="zh-CN" altLang="en-US"/>
          </a:p>
        </p:txBody>
      </p:sp>
    </p:spTree>
    <p:extLst>
      <p:ext uri="{BB962C8B-B14F-4D97-AF65-F5344CB8AC3E}">
        <p14:creationId xmlns:p14="http://schemas.microsoft.com/office/powerpoint/2010/main" val="2517670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zh-CN" altLang="en-US" dirty="0"/>
              <a:t>在移动对象数据库中</a:t>
            </a:r>
            <a:r>
              <a:rPr lang="en-US" altLang="zh-CN" dirty="0"/>
              <a:t>,</a:t>
            </a:r>
            <a:r>
              <a:rPr lang="zh-CN" altLang="en-US" dirty="0"/>
              <a:t>通常管理着数量非常庞大的移动对象</a:t>
            </a:r>
            <a:r>
              <a:rPr lang="en-US" altLang="zh-CN" dirty="0"/>
              <a:t>.</a:t>
            </a:r>
            <a:r>
              <a:rPr lang="zh-CN" altLang="en-US" dirty="0"/>
              <a:t>在查询处理时</a:t>
            </a:r>
            <a:r>
              <a:rPr lang="en-US" altLang="zh-CN" dirty="0"/>
              <a:t>,</a:t>
            </a:r>
            <a:r>
              <a:rPr lang="zh-CN" altLang="en-US" dirty="0"/>
              <a:t>如果 逐个扫描所有的移动对象显然会极大地影响系统的性能</a:t>
            </a:r>
            <a:r>
              <a:rPr lang="en-US" altLang="zh-CN" dirty="0"/>
              <a:t>.</a:t>
            </a:r>
            <a:r>
              <a:rPr lang="zh-CN" altLang="en-US" dirty="0"/>
              <a:t>为了减小搜索空间</a:t>
            </a:r>
            <a:r>
              <a:rPr lang="en-US" altLang="zh-CN" dirty="0"/>
              <a:t>,</a:t>
            </a:r>
            <a:r>
              <a:rPr lang="zh-CN" altLang="en-US" dirty="0"/>
              <a:t>就必须对移动对象进行索引</a:t>
            </a:r>
            <a:endParaRPr lang="en-US" altLang="zh-CN" dirty="0"/>
          </a:p>
          <a:p>
            <a:pPr marL="285750" indent="-285750">
              <a:buFont typeface="Arial" panose="020B0604020202020204" pitchFamily="34" charset="0"/>
              <a:buChar char="•"/>
            </a:pPr>
            <a:r>
              <a:rPr lang="zh-CN" altLang="en-US" dirty="0"/>
              <a:t>移动对象数据库中的查询目标分为两种</a:t>
            </a:r>
            <a:r>
              <a:rPr lang="en-US" altLang="zh-CN" dirty="0"/>
              <a:t>:</a:t>
            </a:r>
            <a:r>
              <a:rPr lang="zh-CN" altLang="en-US" dirty="0"/>
              <a:t>一种是移动对象</a:t>
            </a:r>
            <a:r>
              <a:rPr lang="en-US" altLang="zh-CN" dirty="0"/>
              <a:t>(</a:t>
            </a:r>
            <a:r>
              <a:rPr lang="zh-CN" altLang="en-US" dirty="0"/>
              <a:t>如汽 车、移动用户等</a:t>
            </a:r>
            <a:r>
              <a:rPr lang="en-US" altLang="zh-CN" dirty="0"/>
              <a:t>),</a:t>
            </a:r>
            <a:r>
              <a:rPr lang="zh-CN" altLang="en-US" dirty="0"/>
              <a:t>另一种是静态空间对象</a:t>
            </a:r>
            <a:r>
              <a:rPr lang="en-US" altLang="zh-CN" dirty="0"/>
              <a:t>(</a:t>
            </a:r>
            <a:r>
              <a:rPr lang="zh-CN" altLang="en-US" dirty="0"/>
              <a:t>如旅馆、医院等</a:t>
            </a:r>
            <a:r>
              <a:rPr lang="en-US" altLang="zh-CN" dirty="0"/>
              <a:t>),</a:t>
            </a:r>
            <a:r>
              <a:rPr lang="zh-CN" altLang="en-US" dirty="0"/>
              <a:t>对这两类数据的查询各自需要相应的索引结构的 支持</a:t>
            </a:r>
            <a:endParaRPr lang="en-US" altLang="zh-CN" dirty="0"/>
          </a:p>
          <a:p>
            <a:pPr marL="285750" indent="-285750">
              <a:buFont typeface="Arial" panose="020B0604020202020204" pitchFamily="34" charset="0"/>
              <a:buChar char="•"/>
            </a:pPr>
            <a:r>
              <a:rPr lang="zh-CN" altLang="en-US" dirty="0"/>
              <a:t>在移动对象数据库中</a:t>
            </a:r>
            <a:r>
              <a:rPr lang="en-US" altLang="zh-CN" dirty="0"/>
              <a:t>,</a:t>
            </a:r>
            <a:r>
              <a:rPr lang="zh-CN" altLang="en-US" dirty="0"/>
              <a:t>另一类重要的查询是位置相关 的持续查询</a:t>
            </a:r>
            <a:endParaRPr lang="en-US" altLang="zh-CN" dirty="0"/>
          </a:p>
          <a:p>
            <a:pPr marL="285750" indent="-285750">
              <a:buFont typeface="Arial" panose="020B0604020202020204" pitchFamily="34" charset="0"/>
              <a:buChar char="•"/>
            </a:pPr>
            <a:r>
              <a:rPr lang="zh-CN" altLang="en-US" dirty="0"/>
              <a:t>由于移动对象位置的改变</a:t>
            </a:r>
            <a:r>
              <a:rPr lang="en-US" altLang="zh-CN" dirty="0"/>
              <a:t>,</a:t>
            </a:r>
            <a:r>
              <a:rPr lang="zh-CN" altLang="en-US" dirty="0"/>
              <a:t>查询的结果也在不断变化</a:t>
            </a:r>
            <a:r>
              <a:rPr lang="en-US" altLang="zh-CN" dirty="0"/>
              <a:t>,</a:t>
            </a:r>
            <a:r>
              <a:rPr lang="zh-CN" altLang="en-US" dirty="0"/>
              <a:t>系统需要随时将查询结果 的变化信息传递给查询用户</a:t>
            </a:r>
            <a:r>
              <a:rPr lang="en-US" altLang="zh-CN" dirty="0"/>
              <a:t>,</a:t>
            </a:r>
            <a:r>
              <a:rPr lang="zh-CN" altLang="en-US" dirty="0"/>
              <a:t>使得用户能够实时监控最新的查询结果</a:t>
            </a:r>
            <a:r>
              <a:rPr lang="en-US" altLang="zh-CN" dirty="0"/>
              <a:t>.</a:t>
            </a:r>
            <a:r>
              <a:rPr lang="zh-CN" altLang="en-US" dirty="0"/>
              <a:t>例如</a:t>
            </a:r>
            <a:r>
              <a:rPr lang="en-US" altLang="zh-CN" dirty="0"/>
              <a:t>,</a:t>
            </a:r>
            <a:r>
              <a:rPr lang="zh-CN" altLang="en-US" dirty="0"/>
              <a:t>在高速公路上行进的救护车可以提 交一个持续查询</a:t>
            </a:r>
            <a:r>
              <a:rPr lang="en-US" altLang="zh-CN" dirty="0"/>
              <a:t>:“</a:t>
            </a:r>
            <a:r>
              <a:rPr lang="zh-CN" altLang="en-US" dirty="0"/>
              <a:t>请在未来 </a:t>
            </a:r>
            <a:r>
              <a:rPr lang="en-US" altLang="zh-CN" dirty="0"/>
              <a:t>20 </a:t>
            </a:r>
            <a:r>
              <a:rPr lang="zh-CN" altLang="en-US" dirty="0"/>
              <a:t>分钟之内随时告诉我离我最近的医院”</a:t>
            </a:r>
            <a:r>
              <a:rPr lang="en-US" altLang="zh-CN" dirty="0"/>
              <a:t>.</a:t>
            </a:r>
            <a:r>
              <a:rPr lang="zh-CN" altLang="en-US" dirty="0"/>
              <a:t>用户将在未来 </a:t>
            </a:r>
            <a:r>
              <a:rPr lang="en-US" altLang="zh-CN" dirty="0"/>
              <a:t>20 </a:t>
            </a:r>
            <a:r>
              <a:rPr lang="zh-CN" altLang="en-US" dirty="0"/>
              <a:t>分钟的行程中不断地收 到离救护车最近的医院的查询结果</a:t>
            </a:r>
            <a:endParaRPr lang="zh-CN" altLang="en-US" sz="1200" b="1"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858E6889-349A-49E8-AAE1-A1FB1A7B9723}" type="slidenum">
              <a:rPr lang="zh-CN" altLang="en-US" smtClean="0"/>
              <a:t>13</a:t>
            </a:fld>
            <a:endParaRPr lang="zh-CN" altLang="en-US"/>
          </a:p>
        </p:txBody>
      </p:sp>
    </p:spTree>
    <p:extLst>
      <p:ext uri="{BB962C8B-B14F-4D97-AF65-F5344CB8AC3E}">
        <p14:creationId xmlns:p14="http://schemas.microsoft.com/office/powerpoint/2010/main" val="2173782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zh-CN" altLang="en-US" dirty="0"/>
              <a:t>在移动对象数据库中</a:t>
            </a:r>
            <a:r>
              <a:rPr lang="en-US" altLang="zh-CN" dirty="0"/>
              <a:t>,</a:t>
            </a:r>
            <a:r>
              <a:rPr lang="zh-CN" altLang="en-US" dirty="0"/>
              <a:t>通常管理着数量非常庞大的移动对象</a:t>
            </a:r>
            <a:r>
              <a:rPr lang="en-US" altLang="zh-CN" dirty="0"/>
              <a:t>.</a:t>
            </a:r>
            <a:r>
              <a:rPr lang="zh-CN" altLang="en-US" dirty="0"/>
              <a:t>在查询处理时</a:t>
            </a:r>
            <a:r>
              <a:rPr lang="en-US" altLang="zh-CN" dirty="0"/>
              <a:t>,</a:t>
            </a:r>
            <a:r>
              <a:rPr lang="zh-CN" altLang="en-US" dirty="0"/>
              <a:t>如果 逐个扫描所有的移动对象显然会极大地影响系统的性能</a:t>
            </a:r>
            <a:r>
              <a:rPr lang="en-US" altLang="zh-CN" dirty="0"/>
              <a:t>.</a:t>
            </a:r>
            <a:r>
              <a:rPr lang="zh-CN" altLang="en-US" dirty="0"/>
              <a:t>为了减小搜索空间</a:t>
            </a:r>
            <a:r>
              <a:rPr lang="en-US" altLang="zh-CN" dirty="0"/>
              <a:t>,</a:t>
            </a:r>
            <a:r>
              <a:rPr lang="zh-CN" altLang="en-US" dirty="0"/>
              <a:t>就必须对移动对象进行索引</a:t>
            </a:r>
            <a:endParaRPr lang="en-US" altLang="zh-CN" dirty="0"/>
          </a:p>
          <a:p>
            <a:pPr marL="285750" indent="-285750">
              <a:buFont typeface="Arial" panose="020B0604020202020204" pitchFamily="34" charset="0"/>
              <a:buChar char="•"/>
            </a:pPr>
            <a:r>
              <a:rPr lang="zh-CN" altLang="en-US" dirty="0"/>
              <a:t>移动对象数据库中的查询目标分为两种</a:t>
            </a:r>
            <a:r>
              <a:rPr lang="en-US" altLang="zh-CN" dirty="0"/>
              <a:t>:</a:t>
            </a:r>
            <a:r>
              <a:rPr lang="zh-CN" altLang="en-US" dirty="0"/>
              <a:t>一种是移动对象</a:t>
            </a:r>
            <a:r>
              <a:rPr lang="en-US" altLang="zh-CN" dirty="0"/>
              <a:t>(</a:t>
            </a:r>
            <a:r>
              <a:rPr lang="zh-CN" altLang="en-US" dirty="0"/>
              <a:t>如汽 车、移动用户等</a:t>
            </a:r>
            <a:r>
              <a:rPr lang="en-US" altLang="zh-CN" dirty="0"/>
              <a:t>),</a:t>
            </a:r>
            <a:r>
              <a:rPr lang="zh-CN" altLang="en-US" dirty="0"/>
              <a:t>另一种是静态空间对象</a:t>
            </a:r>
            <a:r>
              <a:rPr lang="en-US" altLang="zh-CN" dirty="0"/>
              <a:t>(</a:t>
            </a:r>
            <a:r>
              <a:rPr lang="zh-CN" altLang="en-US" dirty="0"/>
              <a:t>如旅馆、医院等</a:t>
            </a:r>
            <a:r>
              <a:rPr lang="en-US" altLang="zh-CN" dirty="0"/>
              <a:t>),</a:t>
            </a:r>
            <a:r>
              <a:rPr lang="zh-CN" altLang="en-US" dirty="0"/>
              <a:t>对这两类数据的查询各自需要相应的索引结构的 支持</a:t>
            </a:r>
            <a:endParaRPr lang="en-US" altLang="zh-CN" dirty="0"/>
          </a:p>
          <a:p>
            <a:pPr marL="285750" indent="-285750">
              <a:buFont typeface="Arial" panose="020B0604020202020204" pitchFamily="34" charset="0"/>
              <a:buChar char="•"/>
            </a:pPr>
            <a:r>
              <a:rPr lang="zh-CN" altLang="en-US" dirty="0"/>
              <a:t>在移动对象数据库中</a:t>
            </a:r>
            <a:r>
              <a:rPr lang="en-US" altLang="zh-CN" dirty="0"/>
              <a:t>,</a:t>
            </a:r>
            <a:r>
              <a:rPr lang="zh-CN" altLang="en-US" dirty="0"/>
              <a:t>另一类重要的查询是位置相关 的持续查询</a:t>
            </a:r>
            <a:endParaRPr lang="en-US" altLang="zh-CN" dirty="0"/>
          </a:p>
          <a:p>
            <a:pPr marL="285750" indent="-285750">
              <a:buFont typeface="Arial" panose="020B0604020202020204" pitchFamily="34" charset="0"/>
              <a:buChar char="•"/>
            </a:pPr>
            <a:r>
              <a:rPr lang="zh-CN" altLang="en-US" dirty="0"/>
              <a:t>由于移动对象位置的改变</a:t>
            </a:r>
            <a:r>
              <a:rPr lang="en-US" altLang="zh-CN" dirty="0"/>
              <a:t>,</a:t>
            </a:r>
            <a:r>
              <a:rPr lang="zh-CN" altLang="en-US" dirty="0"/>
              <a:t>查询的结果也在不断变化</a:t>
            </a:r>
            <a:r>
              <a:rPr lang="en-US" altLang="zh-CN" dirty="0"/>
              <a:t>,</a:t>
            </a:r>
            <a:r>
              <a:rPr lang="zh-CN" altLang="en-US" dirty="0"/>
              <a:t>系统需要随时将查询结果 的变化信息传递给查询用户</a:t>
            </a:r>
            <a:r>
              <a:rPr lang="en-US" altLang="zh-CN" dirty="0"/>
              <a:t>,</a:t>
            </a:r>
            <a:r>
              <a:rPr lang="zh-CN" altLang="en-US" dirty="0"/>
              <a:t>使得用户能够实时监控最新的查询结果</a:t>
            </a:r>
            <a:r>
              <a:rPr lang="en-US" altLang="zh-CN" dirty="0"/>
              <a:t>.</a:t>
            </a:r>
            <a:r>
              <a:rPr lang="zh-CN" altLang="en-US" dirty="0"/>
              <a:t>例如</a:t>
            </a:r>
            <a:r>
              <a:rPr lang="en-US" altLang="zh-CN" dirty="0"/>
              <a:t>,</a:t>
            </a:r>
            <a:r>
              <a:rPr lang="zh-CN" altLang="en-US" dirty="0"/>
              <a:t>在高速公路上行进的救护车可以提 交一个持续查询</a:t>
            </a:r>
            <a:r>
              <a:rPr lang="en-US" altLang="zh-CN" dirty="0"/>
              <a:t>:“</a:t>
            </a:r>
            <a:r>
              <a:rPr lang="zh-CN" altLang="en-US" dirty="0"/>
              <a:t>请在未来 </a:t>
            </a:r>
            <a:r>
              <a:rPr lang="en-US" altLang="zh-CN" dirty="0"/>
              <a:t>20 </a:t>
            </a:r>
            <a:r>
              <a:rPr lang="zh-CN" altLang="en-US" dirty="0"/>
              <a:t>分钟之内随时告诉我离我最近的医院”</a:t>
            </a:r>
            <a:r>
              <a:rPr lang="en-US" altLang="zh-CN" dirty="0"/>
              <a:t>.</a:t>
            </a:r>
            <a:r>
              <a:rPr lang="zh-CN" altLang="en-US" dirty="0"/>
              <a:t>用户将在未来 </a:t>
            </a:r>
            <a:r>
              <a:rPr lang="en-US" altLang="zh-CN" dirty="0"/>
              <a:t>20 </a:t>
            </a:r>
            <a:r>
              <a:rPr lang="zh-CN" altLang="en-US" dirty="0"/>
              <a:t>分钟的行程中不断地收 到离救护车最近的医院的查询结果</a:t>
            </a:r>
            <a:endParaRPr lang="zh-CN" altLang="en-US" sz="1200" b="1"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858E6889-349A-49E8-AAE1-A1FB1A7B9723}" type="slidenum">
              <a:rPr lang="zh-CN" altLang="en-US" smtClean="0"/>
              <a:t>14</a:t>
            </a:fld>
            <a:endParaRPr lang="zh-CN" altLang="en-US"/>
          </a:p>
        </p:txBody>
      </p:sp>
    </p:spTree>
    <p:extLst>
      <p:ext uri="{BB962C8B-B14F-4D97-AF65-F5344CB8AC3E}">
        <p14:creationId xmlns:p14="http://schemas.microsoft.com/office/powerpoint/2010/main" val="288809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1. </a:t>
            </a:r>
            <a:r>
              <a:rPr lang="zh-CN" altLang="en-US" sz="1200" b="0" i="0" kern="1200" dirty="0">
                <a:solidFill>
                  <a:schemeClr val="tx1"/>
                </a:solidFill>
                <a:effectLst/>
                <a:latin typeface="+mn-lt"/>
                <a:ea typeface="+mn-ea"/>
                <a:cs typeface="+mn-cs"/>
              </a:rPr>
              <a:t>数据需要长期保存在外存上供反复使用</a:t>
            </a:r>
          </a:p>
          <a:p>
            <a:r>
              <a:rPr lang="zh-CN" altLang="en-US" sz="1200" b="0" i="0" kern="1200" dirty="0">
                <a:solidFill>
                  <a:schemeClr val="tx1"/>
                </a:solidFill>
                <a:effectLst/>
                <a:latin typeface="+mn-lt"/>
                <a:ea typeface="+mn-ea"/>
                <a:cs typeface="+mn-cs"/>
              </a:rPr>
              <a:t>  由于计算机大量用于数据处理，经常对文件进行查询、修改、插入和删除等操作，所以数</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据需要长期保留，以便于反复操作。</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2. </a:t>
            </a:r>
            <a:r>
              <a:rPr lang="zh-CN" altLang="en-US" sz="1200" b="0" i="0" kern="1200" dirty="0">
                <a:solidFill>
                  <a:schemeClr val="tx1"/>
                </a:solidFill>
                <a:effectLst/>
                <a:latin typeface="+mn-lt"/>
                <a:ea typeface="+mn-ea"/>
                <a:cs typeface="+mn-cs"/>
              </a:rPr>
              <a:t>程序之间有了一定的独立性</a:t>
            </a:r>
          </a:p>
          <a:p>
            <a:r>
              <a:rPr lang="zh-CN" altLang="en-US" sz="1200" b="0" i="0" kern="1200" dirty="0">
                <a:solidFill>
                  <a:schemeClr val="tx1"/>
                </a:solidFill>
                <a:effectLst/>
                <a:latin typeface="+mn-lt"/>
                <a:ea typeface="+mn-ea"/>
                <a:cs typeface="+mn-cs"/>
              </a:rPr>
              <a:t>  操作系统提供了文件管理功能和访问文件的存取方法，程序和数据之间有了数据存取的接</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口，程序可以通过文件名和数据打交道，不必再寻找数据的物理存放位置，至此，数据有</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了物理结构和逻辑结构的区别，但此时程序和数据之间的独立性尚还不充分。</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3. </a:t>
            </a:r>
            <a:r>
              <a:rPr lang="zh-CN" altLang="en-US" sz="1200" b="0" i="0" kern="1200" dirty="0">
                <a:solidFill>
                  <a:schemeClr val="tx1"/>
                </a:solidFill>
                <a:effectLst/>
                <a:latin typeface="+mn-lt"/>
                <a:ea typeface="+mn-ea"/>
                <a:cs typeface="+mn-cs"/>
              </a:rPr>
              <a:t>文件的形式已经多样化</a:t>
            </a:r>
          </a:p>
          <a:p>
            <a:r>
              <a:rPr lang="zh-CN" altLang="en-US" sz="1200" b="0" i="0" kern="1200" dirty="0">
                <a:solidFill>
                  <a:schemeClr val="tx1"/>
                </a:solidFill>
                <a:effectLst/>
                <a:latin typeface="+mn-lt"/>
                <a:ea typeface="+mn-ea"/>
                <a:cs typeface="+mn-cs"/>
              </a:rPr>
              <a:t>  由于已经有了直接存取的存储设备，文件也就不再局限于顺序文件，还有了索引文件、链</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表文件等，因而，对文件的访问可以是顺序访问，也可以是直接访问。</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4. </a:t>
            </a:r>
            <a:r>
              <a:rPr lang="zh-CN" altLang="en-US" sz="1200" b="0" i="0" kern="1200" dirty="0">
                <a:solidFill>
                  <a:schemeClr val="tx1"/>
                </a:solidFill>
                <a:effectLst/>
                <a:latin typeface="+mn-lt"/>
                <a:ea typeface="+mn-ea"/>
                <a:cs typeface="+mn-cs"/>
              </a:rPr>
              <a:t>数据的存取基本上以记录为单位</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数据库系统阶段</a:t>
            </a:r>
          </a:p>
          <a:p>
            <a:r>
              <a:rPr lang="zh-CN" altLang="en-US" sz="1200" b="0" i="0" kern="1200" dirty="0">
                <a:solidFill>
                  <a:schemeClr val="tx1"/>
                </a:solidFill>
                <a:effectLst/>
                <a:latin typeface="+mn-lt"/>
                <a:ea typeface="+mn-ea"/>
                <a:cs typeface="+mn-cs"/>
              </a:rPr>
              <a:t>    数据库系统阶段是从</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年代后期开始的。在这一阶段中，数据库中的数据不再是面向某个应</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用或某个程序，而是面向整个企业</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组织</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或整个应用的。</a:t>
            </a:r>
          </a:p>
          <a:p>
            <a:r>
              <a:rPr lang="zh-CN" altLang="en-US" sz="1200" b="0" i="0" kern="1200" dirty="0">
                <a:solidFill>
                  <a:schemeClr val="tx1"/>
                </a:solidFill>
                <a:effectLst/>
                <a:latin typeface="+mn-lt"/>
                <a:ea typeface="+mn-ea"/>
                <a:cs typeface="+mn-cs"/>
              </a:rPr>
              <a:t>    数据库系统阶段的特点是：</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1. </a:t>
            </a:r>
            <a:r>
              <a:rPr lang="zh-CN" altLang="en-US" sz="1200" b="0" i="0" kern="1200" dirty="0">
                <a:solidFill>
                  <a:schemeClr val="tx1"/>
                </a:solidFill>
                <a:effectLst/>
                <a:latin typeface="+mn-lt"/>
                <a:ea typeface="+mn-ea"/>
                <a:cs typeface="+mn-cs"/>
              </a:rPr>
              <a:t>采用复杂的结构化的数据模型</a:t>
            </a:r>
          </a:p>
          <a:p>
            <a:r>
              <a:rPr lang="zh-CN" altLang="en-US" sz="1200" b="0" i="0" kern="1200" dirty="0">
                <a:solidFill>
                  <a:schemeClr val="tx1"/>
                </a:solidFill>
                <a:effectLst/>
                <a:latin typeface="+mn-lt"/>
                <a:ea typeface="+mn-ea"/>
                <a:cs typeface="+mn-cs"/>
              </a:rPr>
              <a:t>     数据库系统不仅要描述数据本身，还要描述数据之间的联系。这种联系是通过存取路径来</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实现的。</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2. </a:t>
            </a:r>
            <a:r>
              <a:rPr lang="zh-CN" altLang="en-US" sz="1200" b="0" i="0" kern="1200" dirty="0">
                <a:solidFill>
                  <a:schemeClr val="tx1"/>
                </a:solidFill>
                <a:effectLst/>
                <a:latin typeface="+mn-lt"/>
                <a:ea typeface="+mn-ea"/>
                <a:cs typeface="+mn-cs"/>
              </a:rPr>
              <a:t>较高的数据独立性</a:t>
            </a:r>
          </a:p>
          <a:p>
            <a:r>
              <a:rPr lang="zh-CN" altLang="en-US" sz="1200" b="0" i="0" kern="1200" dirty="0">
                <a:solidFill>
                  <a:schemeClr val="tx1"/>
                </a:solidFill>
                <a:effectLst/>
                <a:latin typeface="+mn-lt"/>
                <a:ea typeface="+mn-ea"/>
                <a:cs typeface="+mn-cs"/>
              </a:rPr>
              <a:t>     数据和程序彼此独立，数据存储结构的变化尽量不影响用户程序的使用。</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3. </a:t>
            </a:r>
            <a:r>
              <a:rPr lang="zh-CN" altLang="en-US" sz="1200" b="0" i="0" kern="1200" dirty="0">
                <a:solidFill>
                  <a:schemeClr val="tx1"/>
                </a:solidFill>
                <a:effectLst/>
                <a:latin typeface="+mn-lt"/>
                <a:ea typeface="+mn-ea"/>
                <a:cs typeface="+mn-cs"/>
              </a:rPr>
              <a:t>最低的冗余度</a:t>
            </a:r>
          </a:p>
          <a:p>
            <a:r>
              <a:rPr lang="zh-CN" altLang="en-US" sz="1200" b="0" i="0" kern="1200" dirty="0">
                <a:solidFill>
                  <a:schemeClr val="tx1"/>
                </a:solidFill>
                <a:effectLst/>
                <a:latin typeface="+mn-lt"/>
                <a:ea typeface="+mn-ea"/>
                <a:cs typeface="+mn-cs"/>
              </a:rPr>
              <a:t>     数据库系统中的重复数据被减少到最低程度，这样，在有限的存储空间内可以存放更多的</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数据并减少存取时间。</a:t>
            </a:r>
          </a:p>
          <a:p>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4. </a:t>
            </a:r>
            <a:r>
              <a:rPr lang="zh-CN" altLang="en-US" sz="1200" b="0" i="0" kern="1200" dirty="0">
                <a:solidFill>
                  <a:schemeClr val="tx1"/>
                </a:solidFill>
                <a:effectLst/>
                <a:latin typeface="+mn-lt"/>
                <a:ea typeface="+mn-ea"/>
                <a:cs typeface="+mn-cs"/>
              </a:rPr>
              <a:t>数据控制功能</a:t>
            </a:r>
          </a:p>
          <a:p>
            <a:r>
              <a:rPr lang="zh-CN" altLang="en-US" sz="1200" b="0" i="0" kern="1200" dirty="0">
                <a:solidFill>
                  <a:schemeClr val="tx1"/>
                </a:solidFill>
                <a:effectLst/>
                <a:latin typeface="+mn-lt"/>
                <a:ea typeface="+mn-ea"/>
                <a:cs typeface="+mn-cs"/>
              </a:rPr>
              <a:t>     数据库系统具有数据的安全性，以防止数据的丢失和被非法使用；具有数据的完整性，以</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保护数据的正确、有效和相容；具有数据的并发控制，避免并发程序之间的相互干扰；具</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有数据的恢复功能，在数据库被破坏或数据不可靠时，系统有能力把数据库恢复到最近某</a:t>
            </a:r>
            <a:br>
              <a:rPr lang="zh-CN" altLang="en-US"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     个时刻的正确状态。</a:t>
            </a:r>
          </a:p>
          <a:p>
            <a:endParaRPr lang="zh-CN" altLang="en-US" dirty="0"/>
          </a:p>
        </p:txBody>
      </p:sp>
      <p:sp>
        <p:nvSpPr>
          <p:cNvPr id="4" name="灯片编号占位符 3"/>
          <p:cNvSpPr>
            <a:spLocks noGrp="1"/>
          </p:cNvSpPr>
          <p:nvPr>
            <p:ph type="sldNum" sz="quarter" idx="10"/>
          </p:nvPr>
        </p:nvSpPr>
        <p:spPr/>
        <p:txBody>
          <a:bodyPr/>
          <a:lstStyle/>
          <a:p>
            <a:fld id="{858E6889-349A-49E8-AAE1-A1FB1A7B9723}" type="slidenum">
              <a:rPr lang="zh-CN" altLang="en-US" smtClean="0"/>
              <a:t>4</a:t>
            </a:fld>
            <a:endParaRPr lang="zh-CN" altLang="en-US"/>
          </a:p>
        </p:txBody>
      </p:sp>
    </p:spTree>
    <p:extLst>
      <p:ext uri="{BB962C8B-B14F-4D97-AF65-F5344CB8AC3E}">
        <p14:creationId xmlns:p14="http://schemas.microsoft.com/office/powerpoint/2010/main" val="37256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层次模型的数据操纵主要有查询、插入、删除和更新，进行插入、删除、更新操作时要满足其完整性约束条件。 </a:t>
            </a:r>
            <a:br>
              <a:rPr lang="zh-CN" altLang="en-US" dirty="0"/>
            </a:br>
            <a:r>
              <a:rPr lang="zh-CN" altLang="en-US" sz="1200" b="0" i="0" kern="1200" dirty="0">
                <a:solidFill>
                  <a:schemeClr val="tx1"/>
                </a:solidFill>
                <a:effectLst/>
                <a:latin typeface="+mn-lt"/>
                <a:ea typeface="+mn-ea"/>
                <a:cs typeface="+mn-cs"/>
              </a:rPr>
              <a:t>插入：如果没有相应的双亲结点值不能插入它的子女结点值。 </a:t>
            </a:r>
            <a:br>
              <a:rPr lang="zh-CN" altLang="en-US" dirty="0"/>
            </a:br>
            <a:r>
              <a:rPr lang="zh-CN" altLang="en-US" sz="1200" b="0" i="0" kern="1200" dirty="0">
                <a:solidFill>
                  <a:schemeClr val="tx1"/>
                </a:solidFill>
                <a:effectLst/>
                <a:latin typeface="+mn-lt"/>
                <a:ea typeface="+mn-ea"/>
                <a:cs typeface="+mn-cs"/>
              </a:rPr>
              <a:t>删除：如果删除双亲结点值，则相应的子女结点值也将同时被删除。</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）优点：数据结构比较简单清晰，数据库的查询效率高，提供了良好的完整性支持。 </a:t>
            </a:r>
            <a:br>
              <a:rPr lang="zh-CN" altLang="en-US" dirty="0"/>
            </a:b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）缺点：现实世界中很多联系是非层次性的，它不适用于结点之间具有多对多联系；查询子女结点必须通过双亲结点；由于结构严密，层次命令趋于程序化。</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dirty="0"/>
              <a:t>1</a:t>
            </a:r>
            <a:r>
              <a:rPr lang="zh-CN" altLang="en-US" dirty="0"/>
              <a:t>）优点：能够更为直接地描述现实世界，如一个结点可以有多个双亲，结点直接可以有多种联系；具有良好的性能，存取效率较高。 </a:t>
            </a:r>
            <a:r>
              <a:rPr lang="en-US" altLang="zh-CN" dirty="0"/>
              <a:t>2</a:t>
            </a:r>
            <a:r>
              <a:rPr lang="zh-CN" altLang="en-US" dirty="0"/>
              <a:t>）缺点：结构比较复杂，随应用环境的扩大，数据库的结构就变得越来越复杂，不利于最终用户掌握；网状模型的</a:t>
            </a:r>
            <a:r>
              <a:rPr lang="en-US" altLang="zh-CN" dirty="0"/>
              <a:t>DDL</a:t>
            </a:r>
            <a:r>
              <a:rPr lang="zh-CN" altLang="en-US" dirty="0"/>
              <a:t>、</a:t>
            </a:r>
            <a:r>
              <a:rPr lang="en-US" altLang="zh-CN" dirty="0"/>
              <a:t>DML</a:t>
            </a:r>
            <a:r>
              <a:rPr lang="zh-CN" altLang="en-US" dirty="0"/>
              <a:t>复杂，并且要嵌入某一种高级语言（</a:t>
            </a:r>
            <a:r>
              <a:rPr lang="en-US" altLang="zh-CN" dirty="0"/>
              <a:t>C</a:t>
            </a:r>
            <a:r>
              <a:rPr lang="zh-CN" altLang="en-US" dirty="0"/>
              <a:t>、</a:t>
            </a:r>
            <a:r>
              <a:rPr lang="en-US" altLang="zh-CN" dirty="0"/>
              <a:t>COBOL</a:t>
            </a:r>
            <a:r>
              <a:rPr lang="zh-CN" altLang="en-US" dirty="0"/>
              <a:t>）中，用户不容易掌握和使用；由于记录之间的联系是通过存取路径实现的，应用程序在访问数据时必须选择适当的存取路径，因此用户必须了解系统结构的细节，加重了编写应用程序的负担。</a:t>
            </a:r>
            <a:endParaRPr lang="en-US" altLang="zh-CN" dirty="0"/>
          </a:p>
          <a:p>
            <a:endParaRPr lang="en-US" altLang="zh-CN" dirty="0"/>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优点：建立在严格的数学概念的基础上；概念单一，无论实体还是实体之间的联系都是用关系来表示。对数据的检索和更新结构也是关系（也就是我们常说的表）；它的存取路径对用户透明，从而具有更高的独立性、更好的安全保密性，简化了程序员的工作个数据库开发建立的工作。 </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858E6889-349A-49E8-AAE1-A1FB1A7B9723}" type="slidenum">
              <a:rPr lang="zh-CN" altLang="en-US" smtClean="0"/>
              <a:t>5</a:t>
            </a:fld>
            <a:endParaRPr lang="zh-CN" altLang="en-US"/>
          </a:p>
        </p:txBody>
      </p:sp>
    </p:spTree>
    <p:extLst>
      <p:ext uri="{BB962C8B-B14F-4D97-AF65-F5344CB8AC3E}">
        <p14:creationId xmlns:p14="http://schemas.microsoft.com/office/powerpoint/2010/main" val="2244101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8E6889-349A-49E8-AAE1-A1FB1A7B9723}" type="slidenum">
              <a:rPr lang="zh-CN" altLang="en-US" smtClean="0"/>
              <a:t>7</a:t>
            </a:fld>
            <a:endParaRPr lang="zh-CN" altLang="en-US"/>
          </a:p>
        </p:txBody>
      </p:sp>
    </p:spTree>
    <p:extLst>
      <p:ext uri="{BB962C8B-B14F-4D97-AF65-F5344CB8AC3E}">
        <p14:creationId xmlns:p14="http://schemas.microsoft.com/office/powerpoint/2010/main" val="714838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.Internet </a:t>
            </a:r>
            <a:r>
              <a:rPr lang="zh-CN" altLang="en-US" dirty="0"/>
              <a:t>的迅速普及和广泛应用对计算机技术的发展产生了深刻的影响</a:t>
            </a:r>
            <a:r>
              <a:rPr lang="en-US" altLang="zh-CN" dirty="0"/>
              <a:t>,</a:t>
            </a:r>
            <a:r>
              <a:rPr lang="zh-CN" altLang="en-US" dirty="0"/>
              <a:t>桌面应用正在向网络应用转移</a:t>
            </a:r>
            <a:r>
              <a:rPr lang="en-US" altLang="zh-CN" dirty="0"/>
              <a:t>,</a:t>
            </a:r>
            <a:r>
              <a:rPr lang="zh-CN" altLang="en-US" dirty="0"/>
              <a:t>从网上获得的不仅是信息</a:t>
            </a:r>
            <a:r>
              <a:rPr lang="en-US" altLang="zh-CN" dirty="0"/>
              <a:t>,</a:t>
            </a:r>
            <a:r>
              <a:rPr lang="zh-CN" altLang="en-US" dirty="0"/>
              <a:t>还包括程序和交互式应用</a:t>
            </a:r>
            <a:r>
              <a:rPr lang="en-US" altLang="zh-CN" dirty="0"/>
              <a:t>(</a:t>
            </a:r>
            <a:r>
              <a:rPr lang="zh-CN" altLang="en-US" dirty="0"/>
              <a:t>即服务</a:t>
            </a:r>
            <a:r>
              <a:rPr lang="en-US" altLang="zh-CN" dirty="0"/>
              <a:t>),</a:t>
            </a:r>
            <a:r>
              <a:rPr lang="zh-CN" altLang="en-US" dirty="0"/>
              <a:t>操 作界面将在浏览器层面上得到统一</a:t>
            </a:r>
          </a:p>
        </p:txBody>
      </p:sp>
      <p:sp>
        <p:nvSpPr>
          <p:cNvPr id="4" name="灯片编号占位符 3"/>
          <p:cNvSpPr>
            <a:spLocks noGrp="1"/>
          </p:cNvSpPr>
          <p:nvPr>
            <p:ph type="sldNum" sz="quarter" idx="5"/>
          </p:nvPr>
        </p:nvSpPr>
        <p:spPr/>
        <p:txBody>
          <a:bodyPr/>
          <a:lstStyle/>
          <a:p>
            <a:fld id="{858E6889-349A-49E8-AAE1-A1FB1A7B9723}" type="slidenum">
              <a:rPr lang="zh-CN" altLang="en-US" smtClean="0"/>
              <a:t>8</a:t>
            </a:fld>
            <a:endParaRPr lang="zh-CN" altLang="en-US"/>
          </a:p>
        </p:txBody>
      </p:sp>
    </p:spTree>
    <p:extLst>
      <p:ext uri="{BB962C8B-B14F-4D97-AF65-F5344CB8AC3E}">
        <p14:creationId xmlns:p14="http://schemas.microsoft.com/office/powerpoint/2010/main" val="1199647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.Internet </a:t>
            </a:r>
            <a:r>
              <a:rPr lang="zh-CN" altLang="en-US" dirty="0"/>
              <a:t>的迅速普及和广泛应用对计算机技术的发展产生了深刻的影响</a:t>
            </a:r>
            <a:r>
              <a:rPr lang="en-US" altLang="zh-CN" dirty="0"/>
              <a:t>,</a:t>
            </a:r>
            <a:r>
              <a:rPr lang="zh-CN" altLang="en-US" dirty="0"/>
              <a:t>桌面应用正在向网络应用转移</a:t>
            </a:r>
            <a:r>
              <a:rPr lang="en-US" altLang="zh-CN" dirty="0"/>
              <a:t>,</a:t>
            </a:r>
            <a:r>
              <a:rPr lang="zh-CN" altLang="en-US" dirty="0"/>
              <a:t>从网上获得的不仅是信息</a:t>
            </a:r>
            <a:r>
              <a:rPr lang="en-US" altLang="zh-CN" dirty="0"/>
              <a:t>,</a:t>
            </a:r>
            <a:r>
              <a:rPr lang="zh-CN" altLang="en-US" dirty="0"/>
              <a:t>还包括程序和交互式应用</a:t>
            </a:r>
            <a:r>
              <a:rPr lang="en-US" altLang="zh-CN" dirty="0"/>
              <a:t>(</a:t>
            </a:r>
            <a:r>
              <a:rPr lang="zh-CN" altLang="en-US" dirty="0"/>
              <a:t>即服务</a:t>
            </a:r>
            <a:r>
              <a:rPr lang="en-US" altLang="zh-CN" dirty="0"/>
              <a:t>),</a:t>
            </a:r>
            <a:r>
              <a:rPr lang="zh-CN" altLang="en-US" dirty="0"/>
              <a:t>操 作界面将在浏览器层面上得到统一</a:t>
            </a:r>
          </a:p>
        </p:txBody>
      </p:sp>
      <p:sp>
        <p:nvSpPr>
          <p:cNvPr id="4" name="灯片编号占位符 3"/>
          <p:cNvSpPr>
            <a:spLocks noGrp="1"/>
          </p:cNvSpPr>
          <p:nvPr>
            <p:ph type="sldNum" sz="quarter" idx="5"/>
          </p:nvPr>
        </p:nvSpPr>
        <p:spPr/>
        <p:txBody>
          <a:bodyPr/>
          <a:lstStyle/>
          <a:p>
            <a:fld id="{858E6889-349A-49E8-AAE1-A1FB1A7B9723}" type="slidenum">
              <a:rPr lang="zh-CN" altLang="en-US" smtClean="0"/>
              <a:t>9</a:t>
            </a:fld>
            <a:endParaRPr lang="zh-CN" altLang="en-US"/>
          </a:p>
        </p:txBody>
      </p:sp>
    </p:spTree>
    <p:extLst>
      <p:ext uri="{BB962C8B-B14F-4D97-AF65-F5344CB8AC3E}">
        <p14:creationId xmlns:p14="http://schemas.microsoft.com/office/powerpoint/2010/main" val="1723925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zh-CN" altLang="en-US" sz="1200" dirty="0"/>
              <a:t>新的传感器数据库系统需要考虑大量的传感器设备的存在</a:t>
            </a:r>
            <a:r>
              <a:rPr lang="en-US" altLang="zh-CN" sz="1200" dirty="0"/>
              <a:t>,</a:t>
            </a:r>
            <a:r>
              <a:rPr lang="zh-CN" altLang="en-US" sz="1200" dirty="0"/>
              <a:t>以及它们的移动和分散性</a:t>
            </a:r>
            <a:r>
              <a:rPr lang="en-US" altLang="zh-CN" sz="1200" dirty="0"/>
              <a:t>.</a:t>
            </a:r>
            <a:endParaRPr lang="zh-CN" altLang="en-US" sz="1200" b="1"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858E6889-349A-49E8-AAE1-A1FB1A7B9723}" type="slidenum">
              <a:rPr lang="zh-CN" altLang="en-US" smtClean="0"/>
              <a:t>10</a:t>
            </a:fld>
            <a:endParaRPr lang="zh-CN" altLang="en-US"/>
          </a:p>
        </p:txBody>
      </p:sp>
    </p:spTree>
    <p:extLst>
      <p:ext uri="{BB962C8B-B14F-4D97-AF65-F5344CB8AC3E}">
        <p14:creationId xmlns:p14="http://schemas.microsoft.com/office/powerpoint/2010/main" val="2138283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zh-CN" altLang="en-US" sz="1200" dirty="0"/>
              <a:t>新的传感器数据库系统需要考虑大量的传感器设备的存在</a:t>
            </a:r>
            <a:r>
              <a:rPr lang="en-US" altLang="zh-CN" sz="1200" dirty="0"/>
              <a:t>,</a:t>
            </a:r>
            <a:r>
              <a:rPr lang="zh-CN" altLang="en-US" sz="1200" dirty="0"/>
              <a:t>以及它们的移动和分散性</a:t>
            </a:r>
            <a:r>
              <a:rPr lang="en-US" altLang="zh-CN" sz="1200" dirty="0"/>
              <a:t>.</a:t>
            </a:r>
            <a:endParaRPr lang="zh-CN" altLang="en-US" sz="1200" b="1"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858E6889-349A-49E8-AAE1-A1FB1A7B9723}" type="slidenum">
              <a:rPr lang="zh-CN" altLang="en-US" smtClean="0"/>
              <a:t>11</a:t>
            </a:fld>
            <a:endParaRPr lang="zh-CN" altLang="en-US"/>
          </a:p>
        </p:txBody>
      </p:sp>
    </p:spTree>
    <p:extLst>
      <p:ext uri="{BB962C8B-B14F-4D97-AF65-F5344CB8AC3E}">
        <p14:creationId xmlns:p14="http://schemas.microsoft.com/office/powerpoint/2010/main" val="4094589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Arial" panose="020B0604020202020204" pitchFamily="34" charset="0"/>
              <a:buChar char="•"/>
            </a:pPr>
            <a:r>
              <a:rPr lang="en-US" altLang="zh-CN" dirty="0"/>
              <a:t>.</a:t>
            </a:r>
            <a:r>
              <a:rPr lang="zh-CN" altLang="en-US" dirty="0"/>
              <a:t>移动数据库系统要求支持移动用 户在多种网络条件下都能够有效地访问所需数据</a:t>
            </a:r>
            <a:r>
              <a:rPr lang="en-US" altLang="zh-CN" dirty="0"/>
              <a:t>,</a:t>
            </a:r>
            <a:r>
              <a:rPr lang="zh-CN" altLang="en-US" dirty="0"/>
              <a:t>完成数据查询和事务处理</a:t>
            </a:r>
            <a:r>
              <a:rPr lang="en-US" altLang="zh-CN" dirty="0"/>
              <a:t>.</a:t>
            </a:r>
            <a:r>
              <a:rPr lang="zh-CN" altLang="en-US" dirty="0"/>
              <a:t>通过移动数据库的复制</a:t>
            </a:r>
            <a:r>
              <a:rPr lang="en-US" altLang="zh-CN" dirty="0"/>
              <a:t>/</a:t>
            </a:r>
            <a:r>
              <a:rPr lang="zh-CN" altLang="en-US" dirty="0"/>
              <a:t>缓存技术 或者数据广播技术</a:t>
            </a:r>
            <a:r>
              <a:rPr lang="en-US" altLang="zh-CN" dirty="0"/>
              <a:t>,</a:t>
            </a:r>
            <a:r>
              <a:rPr lang="zh-CN" altLang="en-US" dirty="0"/>
              <a:t>移动用户即使在断接的情况下也可以继续访问所需的数据</a:t>
            </a:r>
            <a:r>
              <a:rPr lang="en-US" altLang="zh-CN" dirty="0"/>
              <a:t>,</a:t>
            </a:r>
            <a:r>
              <a:rPr lang="zh-CN" altLang="en-US" dirty="0"/>
              <a:t>从而继续自己的工作</a:t>
            </a:r>
            <a:r>
              <a:rPr lang="en-US" altLang="zh-CN" dirty="0"/>
              <a:t>,</a:t>
            </a:r>
            <a:r>
              <a:rPr lang="zh-CN" altLang="en-US" dirty="0"/>
              <a:t>这使得移 动数据库系统具有高度的可用性</a:t>
            </a:r>
            <a:r>
              <a:rPr lang="en-US" altLang="zh-CN" dirty="0"/>
              <a:t>.</a:t>
            </a:r>
            <a:r>
              <a:rPr lang="zh-CN" altLang="en-US" dirty="0"/>
              <a:t>此外</a:t>
            </a:r>
            <a:r>
              <a:rPr lang="en-US" altLang="zh-CN" dirty="0"/>
              <a:t>,</a:t>
            </a:r>
            <a:r>
              <a:rPr lang="zh-CN" altLang="en-US" dirty="0"/>
              <a:t>移动数据库系统能够尽可能地提高无线网络中数据访问的效率和性能</a:t>
            </a:r>
            <a:endParaRPr lang="zh-CN" altLang="en-US" sz="1200" b="1"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5"/>
          </p:nvPr>
        </p:nvSpPr>
        <p:spPr/>
        <p:txBody>
          <a:bodyPr/>
          <a:lstStyle/>
          <a:p>
            <a:fld id="{858E6889-349A-49E8-AAE1-A1FB1A7B9723}" type="slidenum">
              <a:rPr lang="zh-CN" altLang="en-US" smtClean="0"/>
              <a:t>12</a:t>
            </a:fld>
            <a:endParaRPr lang="zh-CN" altLang="en-US"/>
          </a:p>
        </p:txBody>
      </p:sp>
    </p:spTree>
    <p:extLst>
      <p:ext uri="{BB962C8B-B14F-4D97-AF65-F5344CB8AC3E}">
        <p14:creationId xmlns:p14="http://schemas.microsoft.com/office/powerpoint/2010/main" val="35907253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8669"/>
            <a:ext cx="12192000" cy="6876287"/>
          </a:xfrm>
          <a:prstGeom prst="rect">
            <a:avLst/>
          </a:prstGeom>
        </p:spPr>
      </p:pic>
      <p:sp>
        <p:nvSpPr>
          <p:cNvPr id="2" name="标题 1"/>
          <p:cNvSpPr>
            <a:spLocks noGrp="1"/>
          </p:cNvSpPr>
          <p:nvPr>
            <p:ph type="ctrTitle"/>
          </p:nvPr>
        </p:nvSpPr>
        <p:spPr>
          <a:xfrm>
            <a:off x="1905000" y="1941513"/>
            <a:ext cx="9144000" cy="2387600"/>
          </a:xfrm>
        </p:spPr>
        <p:txBody>
          <a:bodyPr anchor="b"/>
          <a:lstStyle>
            <a:lvl1pPr algn="ctr">
              <a:defRPr sz="6000" b="1">
                <a:solidFill>
                  <a:schemeClr val="bg1"/>
                </a:solidFill>
              </a:defRPr>
            </a:lvl1pPr>
          </a:lstStyle>
          <a:p>
            <a:endParaRPr lang="zh-CN" altLang="en-US" dirty="0"/>
          </a:p>
        </p:txBody>
      </p:sp>
      <p:sp>
        <p:nvSpPr>
          <p:cNvPr id="3" name="副标题 2"/>
          <p:cNvSpPr>
            <a:spLocks noGrp="1"/>
          </p:cNvSpPr>
          <p:nvPr>
            <p:ph type="subTitle" idx="1"/>
          </p:nvPr>
        </p:nvSpPr>
        <p:spPr>
          <a:xfrm>
            <a:off x="1905000" y="4421188"/>
            <a:ext cx="9144000" cy="1655762"/>
          </a:xfrm>
        </p:spPr>
        <p:txBody>
          <a:bodyPr/>
          <a:lstStyle>
            <a:lvl1pPr marL="0" indent="0" algn="ctr">
              <a:buNone/>
              <a:defRPr sz="24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zh-CN" altLang="en-US" dirty="0"/>
          </a:p>
        </p:txBody>
      </p:sp>
      <p:sp>
        <p:nvSpPr>
          <p:cNvPr id="4" name="日期占位符 3"/>
          <p:cNvSpPr>
            <a:spLocks noGrp="1"/>
          </p:cNvSpPr>
          <p:nvPr>
            <p:ph type="dt" sz="half" idx="10"/>
          </p:nvPr>
        </p:nvSpPr>
        <p:spPr/>
        <p:txBody>
          <a:bodyPr/>
          <a:lstStyle/>
          <a:p>
            <a:fld id="{C877AB74-1063-40E9-B970-F2588F206CAF}" type="datetime1">
              <a:rPr lang="zh-CN" altLang="en-US" smtClean="0"/>
              <a:t>2019/3/31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0D8578-DDD4-487D-A316-C8E65CC577E1}" type="slidenum">
              <a:rPr lang="zh-CN" altLang="en-US" smtClean="0"/>
              <a:t>‹#›</a:t>
            </a:fld>
            <a:endParaRPr lang="zh-CN" altLang="en-US"/>
          </a:p>
        </p:txBody>
      </p:sp>
      <p:sp>
        <p:nvSpPr>
          <p:cNvPr id="10" name="矩形 9"/>
          <p:cNvSpPr/>
          <p:nvPr userDrawn="1"/>
        </p:nvSpPr>
        <p:spPr>
          <a:xfrm>
            <a:off x="-6" y="0"/>
            <a:ext cx="12192000" cy="6877050"/>
          </a:xfrm>
          <a:prstGeom prst="rect">
            <a:avLst/>
          </a:prstGeom>
          <a:solidFill>
            <a:srgbClr val="12342E">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11972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4D74D02-A581-4176-A932-D09364710A12}" type="datetime1">
              <a:rPr lang="zh-CN" altLang="en-US" smtClean="0"/>
              <a:t>2019/3/31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0D8578-DDD4-487D-A316-C8E65CC577E1}" type="slidenum">
              <a:rPr lang="zh-CN" altLang="en-US" smtClean="0"/>
              <a:t>‹#›</a:t>
            </a:fld>
            <a:endParaRPr lang="zh-CN" altLang="en-US"/>
          </a:p>
        </p:txBody>
      </p:sp>
    </p:spTree>
    <p:extLst>
      <p:ext uri="{BB962C8B-B14F-4D97-AF65-F5344CB8AC3E}">
        <p14:creationId xmlns:p14="http://schemas.microsoft.com/office/powerpoint/2010/main" val="1985601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标题1">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781095"/>
          </a:xfrm>
        </p:spPr>
        <p:txBody>
          <a:bodyPr/>
          <a:lstStyle>
            <a:lvl1pPr>
              <a:defRPr>
                <a:solidFill>
                  <a:srgbClr val="3DB39E"/>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B006693-FE41-4D59-BA44-BEBB4A272C4F}" type="datetime1">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lvl1pPr>
              <a:defRPr sz="1400">
                <a:solidFill>
                  <a:schemeClr val="bg1"/>
                </a:solidFill>
              </a:defRPr>
            </a:lvl1pPr>
          </a:lstStyle>
          <a:p>
            <a:fld id="{370D8578-DDD4-487D-A316-C8E65CC577E1}" type="slidenum">
              <a:rPr lang="zh-CN" altLang="en-US" smtClean="0"/>
              <a:pPr/>
              <a:t>‹#›</a:t>
            </a:fld>
            <a:endParaRPr lang="zh-CN" altLang="en-US" dirty="0"/>
          </a:p>
        </p:txBody>
      </p:sp>
      <p:sp>
        <p:nvSpPr>
          <p:cNvPr id="6" name="矩形 5"/>
          <p:cNvSpPr/>
          <p:nvPr userDrawn="1"/>
        </p:nvSpPr>
        <p:spPr>
          <a:xfrm>
            <a:off x="437881" y="321972"/>
            <a:ext cx="309093" cy="824248"/>
          </a:xfrm>
          <a:prstGeom prst="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userDrawn="1"/>
        </p:nvGrpSpPr>
        <p:grpSpPr>
          <a:xfrm>
            <a:off x="10962009" y="-4963"/>
            <a:ext cx="1008000" cy="1243629"/>
            <a:chOff x="10962009" y="-4963"/>
            <a:chExt cx="1008000" cy="1243629"/>
          </a:xfrm>
        </p:grpSpPr>
        <p:sp>
          <p:nvSpPr>
            <p:cNvPr id="8" name="矩形 7"/>
            <p:cNvSpPr/>
            <p:nvPr/>
          </p:nvSpPr>
          <p:spPr>
            <a:xfrm>
              <a:off x="10969209"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10962009" y="230666"/>
              <a:ext cx="1008000" cy="1008000"/>
              <a:chOff x="8044308" y="3488472"/>
              <a:chExt cx="1008000" cy="1008000"/>
            </a:xfrm>
          </p:grpSpPr>
          <p:sp>
            <p:nvSpPr>
              <p:cNvPr id="10" name="椭圆 9"/>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8110158" y="3554322"/>
                <a:ext cx="876300" cy="876300"/>
                <a:chOff x="8110158" y="3554322"/>
                <a:chExt cx="876300" cy="876300"/>
              </a:xfrm>
            </p:grpSpPr>
            <p:sp>
              <p:nvSpPr>
                <p:cNvPr id="12" name="椭圆 11"/>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grpSp>
    </p:spTree>
    <p:extLst>
      <p:ext uri="{BB962C8B-B14F-4D97-AF65-F5344CB8AC3E}">
        <p14:creationId xmlns:p14="http://schemas.microsoft.com/office/powerpoint/2010/main" val="2352512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标题2">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781095"/>
          </a:xfrm>
        </p:spPr>
        <p:txBody>
          <a:bodyPr/>
          <a:lstStyle>
            <a:lvl1pPr>
              <a:defRPr>
                <a:solidFill>
                  <a:srgbClr val="3DB39E"/>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B006693-FE41-4D59-BA44-BEBB4A272C4F}" type="datetime1">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lvl1pPr>
              <a:defRPr sz="1400">
                <a:solidFill>
                  <a:schemeClr val="bg1"/>
                </a:solidFill>
              </a:defRPr>
            </a:lvl1pPr>
          </a:lstStyle>
          <a:p>
            <a:fld id="{370D8578-DDD4-487D-A316-C8E65CC577E1}" type="slidenum">
              <a:rPr lang="zh-CN" altLang="en-US" smtClean="0"/>
              <a:pPr/>
              <a:t>‹#›</a:t>
            </a:fld>
            <a:endParaRPr lang="zh-CN" altLang="en-US" dirty="0"/>
          </a:p>
        </p:txBody>
      </p:sp>
      <p:sp>
        <p:nvSpPr>
          <p:cNvPr id="6" name="矩形 5"/>
          <p:cNvSpPr/>
          <p:nvPr userDrawn="1"/>
        </p:nvSpPr>
        <p:spPr>
          <a:xfrm>
            <a:off x="437881" y="321972"/>
            <a:ext cx="309093" cy="824248"/>
          </a:xfrm>
          <a:prstGeom prst="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0977230"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userDrawn="1"/>
        </p:nvGrpSpPr>
        <p:grpSpPr>
          <a:xfrm>
            <a:off x="10968978" y="251672"/>
            <a:ext cx="1008000" cy="1008000"/>
            <a:chOff x="8436382" y="2178535"/>
            <a:chExt cx="1008000" cy="1008000"/>
          </a:xfrm>
        </p:grpSpPr>
        <p:sp>
          <p:nvSpPr>
            <p:cNvPr id="15" name="椭圆 14"/>
            <p:cNvSpPr/>
            <p:nvPr/>
          </p:nvSpPr>
          <p:spPr>
            <a:xfrm>
              <a:off x="8436382" y="2178535"/>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8502232" y="2244385"/>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561" y="2432946"/>
              <a:ext cx="681643" cy="613479"/>
            </a:xfrm>
            <a:prstGeom prst="rect">
              <a:avLst/>
            </a:prstGeom>
          </p:spPr>
        </p:pic>
      </p:grpSp>
    </p:spTree>
    <p:extLst>
      <p:ext uri="{BB962C8B-B14F-4D97-AF65-F5344CB8AC3E}">
        <p14:creationId xmlns:p14="http://schemas.microsoft.com/office/powerpoint/2010/main" val="32565424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标题3">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781095"/>
          </a:xfrm>
        </p:spPr>
        <p:txBody>
          <a:bodyPr/>
          <a:lstStyle>
            <a:lvl1pPr>
              <a:defRPr>
                <a:solidFill>
                  <a:srgbClr val="3DB39E"/>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B006693-FE41-4D59-BA44-BEBB4A272C4F}" type="datetime1">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lvl1pPr>
              <a:defRPr sz="1400">
                <a:solidFill>
                  <a:schemeClr val="bg1"/>
                </a:solidFill>
              </a:defRPr>
            </a:lvl1pPr>
          </a:lstStyle>
          <a:p>
            <a:fld id="{370D8578-DDD4-487D-A316-C8E65CC577E1}" type="slidenum">
              <a:rPr lang="zh-CN" altLang="en-US" smtClean="0"/>
              <a:pPr/>
              <a:t>‹#›</a:t>
            </a:fld>
            <a:endParaRPr lang="zh-CN" altLang="en-US" dirty="0"/>
          </a:p>
        </p:txBody>
      </p:sp>
      <p:sp>
        <p:nvSpPr>
          <p:cNvPr id="6" name="矩形 5"/>
          <p:cNvSpPr/>
          <p:nvPr userDrawn="1"/>
        </p:nvSpPr>
        <p:spPr>
          <a:xfrm>
            <a:off x="437881" y="321972"/>
            <a:ext cx="309093" cy="824248"/>
          </a:xfrm>
          <a:prstGeom prst="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991399"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userDrawn="1"/>
        </p:nvGrpSpPr>
        <p:grpSpPr>
          <a:xfrm>
            <a:off x="10984199" y="241039"/>
            <a:ext cx="1008000" cy="1008000"/>
            <a:chOff x="7998232" y="5119020"/>
            <a:chExt cx="1008000" cy="1008000"/>
          </a:xfrm>
        </p:grpSpPr>
        <p:sp>
          <p:nvSpPr>
            <p:cNvPr id="20" name="椭圆 19"/>
            <p:cNvSpPr/>
            <p:nvPr/>
          </p:nvSpPr>
          <p:spPr>
            <a:xfrm>
              <a:off x="7998232" y="5119020"/>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8064082" y="5195503"/>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6232" y="5239074"/>
              <a:ext cx="612000" cy="789158"/>
            </a:xfrm>
            <a:prstGeom prst="rect">
              <a:avLst/>
            </a:prstGeom>
          </p:spPr>
        </p:pic>
      </p:grpSp>
    </p:spTree>
    <p:extLst>
      <p:ext uri="{BB962C8B-B14F-4D97-AF65-F5344CB8AC3E}">
        <p14:creationId xmlns:p14="http://schemas.microsoft.com/office/powerpoint/2010/main" val="1308086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标题4">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781095"/>
          </a:xfrm>
        </p:spPr>
        <p:txBody>
          <a:bodyPr/>
          <a:lstStyle>
            <a:lvl1pPr>
              <a:defRPr>
                <a:solidFill>
                  <a:srgbClr val="3DB39E"/>
                </a:solidFill>
              </a:defRPr>
            </a:lvl1pPr>
          </a:lstStyle>
          <a:p>
            <a:r>
              <a:rPr lang="zh-CN" altLang="en-US"/>
              <a:t>单击此处编辑母版标题样式</a:t>
            </a:r>
          </a:p>
        </p:txBody>
      </p:sp>
      <p:sp>
        <p:nvSpPr>
          <p:cNvPr id="3" name="日期占位符 2"/>
          <p:cNvSpPr>
            <a:spLocks noGrp="1"/>
          </p:cNvSpPr>
          <p:nvPr>
            <p:ph type="dt" sz="half" idx="10"/>
          </p:nvPr>
        </p:nvSpPr>
        <p:spPr/>
        <p:txBody>
          <a:bodyPr/>
          <a:lstStyle/>
          <a:p>
            <a:fld id="{DB006693-FE41-4D59-BA44-BEBB4A272C4F}" type="datetime1">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lvl1pPr>
              <a:defRPr sz="1400">
                <a:solidFill>
                  <a:schemeClr val="bg1"/>
                </a:solidFill>
              </a:defRPr>
            </a:lvl1pPr>
          </a:lstStyle>
          <a:p>
            <a:fld id="{370D8578-DDD4-487D-A316-C8E65CC577E1}" type="slidenum">
              <a:rPr lang="zh-CN" altLang="en-US" smtClean="0"/>
              <a:pPr/>
              <a:t>‹#›</a:t>
            </a:fld>
            <a:endParaRPr lang="zh-CN" altLang="en-US" dirty="0"/>
          </a:p>
        </p:txBody>
      </p:sp>
      <p:sp>
        <p:nvSpPr>
          <p:cNvPr id="6" name="矩形 5"/>
          <p:cNvSpPr/>
          <p:nvPr userDrawn="1"/>
        </p:nvSpPr>
        <p:spPr>
          <a:xfrm>
            <a:off x="437881" y="321972"/>
            <a:ext cx="309093" cy="824248"/>
          </a:xfrm>
          <a:prstGeom prst="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0985251" y="-4334"/>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userDrawn="1"/>
        </p:nvGrpSpPr>
        <p:grpSpPr>
          <a:xfrm>
            <a:off x="10970261" y="257663"/>
            <a:ext cx="1008000" cy="1008000"/>
            <a:chOff x="6620434" y="1471906"/>
            <a:chExt cx="1008000" cy="1008000"/>
          </a:xfrm>
        </p:grpSpPr>
        <p:sp>
          <p:nvSpPr>
            <p:cNvPr id="15" name="椭圆 14"/>
            <p:cNvSpPr/>
            <p:nvPr/>
          </p:nvSpPr>
          <p:spPr>
            <a:xfrm>
              <a:off x="6620434" y="1471906"/>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6686284" y="1537756"/>
              <a:ext cx="876300" cy="876300"/>
              <a:chOff x="6787469" y="2184355"/>
              <a:chExt cx="876300" cy="876300"/>
            </a:xfrm>
          </p:grpSpPr>
          <p:sp>
            <p:nvSpPr>
              <p:cNvPr id="17" name="椭圆 16"/>
              <p:cNvSpPr/>
              <p:nvPr/>
            </p:nvSpPr>
            <p:spPr>
              <a:xfrm>
                <a:off x="6787469" y="2184355"/>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7019" y="2279604"/>
                <a:ext cx="457201" cy="762002"/>
              </a:xfrm>
              <a:prstGeom prst="rect">
                <a:avLst/>
              </a:prstGeom>
            </p:spPr>
          </p:pic>
        </p:grpSp>
      </p:grpSp>
    </p:spTree>
    <p:extLst>
      <p:ext uri="{BB962C8B-B14F-4D97-AF65-F5344CB8AC3E}">
        <p14:creationId xmlns:p14="http://schemas.microsoft.com/office/powerpoint/2010/main" val="316984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EF01BB9-EA45-4D7F-B694-2A70066AB61E}" type="datetime1">
              <a:rPr lang="zh-CN" altLang="en-US" smtClean="0"/>
              <a:t>2019/3/31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7" name="圆角矩形 6"/>
          <p:cNvSpPr/>
          <p:nvPr userDrawn="1"/>
        </p:nvSpPr>
        <p:spPr>
          <a:xfrm>
            <a:off x="11366494" y="6430912"/>
            <a:ext cx="468000" cy="216000"/>
          </a:xfrm>
          <a:prstGeom prst="roundRect">
            <a:avLst/>
          </a:prstGeom>
          <a:solidFill>
            <a:srgbClr val="3DB39E"/>
          </a:solidFill>
          <a:ln>
            <a:solidFill>
              <a:srgbClr val="3DB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灯片编号占位符 4"/>
          <p:cNvSpPr>
            <a:spLocks noGrp="1"/>
          </p:cNvSpPr>
          <p:nvPr>
            <p:ph type="sldNum" sz="quarter" idx="12"/>
          </p:nvPr>
        </p:nvSpPr>
        <p:spPr/>
        <p:txBody>
          <a:bodyPr/>
          <a:lstStyle/>
          <a:p>
            <a:fld id="{370D8578-DDD4-487D-A316-C8E65CC577E1}" type="slidenum">
              <a:rPr lang="zh-CN" altLang="en-US" smtClean="0"/>
              <a:pPr/>
              <a:t>‹#›</a:t>
            </a:fld>
            <a:endParaRPr lang="zh-CN" altLang="en-US"/>
          </a:p>
        </p:txBody>
      </p:sp>
    </p:spTree>
    <p:extLst>
      <p:ext uri="{BB962C8B-B14F-4D97-AF65-F5344CB8AC3E}">
        <p14:creationId xmlns:p14="http://schemas.microsoft.com/office/powerpoint/2010/main" val="192765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圆角矩形 6"/>
          <p:cNvSpPr/>
          <p:nvPr userDrawn="1"/>
        </p:nvSpPr>
        <p:spPr>
          <a:xfrm>
            <a:off x="11366494" y="6430912"/>
            <a:ext cx="468000" cy="216000"/>
          </a:xfrm>
          <a:prstGeom prst="roundRect">
            <a:avLst/>
          </a:prstGeom>
          <a:solidFill>
            <a:srgbClr val="3DB39E"/>
          </a:solidFill>
          <a:ln>
            <a:solidFill>
              <a:srgbClr val="3DB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Light" panose="020B0502040204020203" pitchFamily="34" charset="-122"/>
                <a:ea typeface="微软雅黑 Light" panose="020B0502040204020203" pitchFamily="34" charset="-122"/>
              </a:defRPr>
            </a:lvl1pPr>
          </a:lstStyle>
          <a:p>
            <a:fld id="{9EF01BB9-EA45-4D7F-B694-2A70066AB61E}" type="datetime1">
              <a:rPr lang="zh-CN" altLang="en-US" smtClean="0"/>
              <a:t>2019/3/31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Light" panose="020B0502040204020203" pitchFamily="34" charset="-122"/>
                <a:ea typeface="微软雅黑 Light" panose="020B0502040204020203" pitchFamily="34" charset="-122"/>
              </a:defRPr>
            </a:lvl1pPr>
          </a:lstStyle>
          <a:p>
            <a:endParaRPr lang="zh-CN" altLang="en-US"/>
          </a:p>
        </p:txBody>
      </p:sp>
      <p:sp>
        <p:nvSpPr>
          <p:cNvPr id="6" name="灯片编号占位符 5"/>
          <p:cNvSpPr>
            <a:spLocks noGrp="1"/>
          </p:cNvSpPr>
          <p:nvPr>
            <p:ph type="sldNum" sz="quarter" idx="4"/>
          </p:nvPr>
        </p:nvSpPr>
        <p:spPr>
          <a:xfrm>
            <a:off x="10228894" y="6356350"/>
            <a:ext cx="2743200" cy="365125"/>
          </a:xfrm>
          <a:prstGeom prst="rect">
            <a:avLst/>
          </a:prstGeom>
        </p:spPr>
        <p:txBody>
          <a:bodyPr vert="horz" lIns="91440" tIns="45720" rIns="91440" bIns="45720" rtlCol="0" anchor="ctr"/>
          <a:lstStyle>
            <a:lvl1pPr algn="ctr">
              <a:defRPr sz="1400">
                <a:solidFill>
                  <a:schemeClr val="bg1"/>
                </a:solidFill>
                <a:latin typeface="微软雅黑 Light" panose="020B0502040204020203" pitchFamily="34" charset="-122"/>
                <a:ea typeface="微软雅黑 Light" panose="020B0502040204020203" pitchFamily="34" charset="-122"/>
              </a:defRPr>
            </a:lvl1pPr>
          </a:lstStyle>
          <a:p>
            <a:fld id="{370D8578-DDD4-487D-A316-C8E65CC577E1}" type="slidenum">
              <a:rPr lang="zh-CN" altLang="en-US" smtClean="0"/>
              <a:pPr/>
              <a:t>‹#›</a:t>
            </a:fld>
            <a:endParaRPr lang="zh-CN" altLang="en-US"/>
          </a:p>
        </p:txBody>
      </p:sp>
    </p:spTree>
    <p:extLst>
      <p:ext uri="{BB962C8B-B14F-4D97-AF65-F5344CB8AC3E}">
        <p14:creationId xmlns:p14="http://schemas.microsoft.com/office/powerpoint/2010/main" val="1828890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 id="2147483656" r:id="rId5"/>
    <p:sldLayoutId id="2147483657" r:id="rId6"/>
    <p:sldLayoutId id="2147483658"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微软雅黑 Light" panose="020B0502040204020203" pitchFamily="34" charset="-122"/>
          <a:ea typeface="微软雅黑 Light" panose="020B0502040204020203"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Light" panose="020B0502040204020203" pitchFamily="34" charset="-122"/>
          <a:ea typeface="微软雅黑 Light" panose="020B0502040204020203"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Light" panose="020B0502040204020203" pitchFamily="34" charset="-122"/>
          <a:ea typeface="微软雅黑 Light" panose="020B0502040204020203"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Light" panose="020B0502040204020203" pitchFamily="34" charset="-122"/>
          <a:ea typeface="微软雅黑 Light" panose="020B0502040204020203"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Light" panose="020B0502040204020203" pitchFamily="34" charset="-122"/>
          <a:ea typeface="微软雅黑 Light" panose="020B0502040204020203"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Light" panose="020B0502040204020203" pitchFamily="34" charset="-122"/>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36"/>
          <p:cNvSpPr/>
          <p:nvPr/>
        </p:nvSpPr>
        <p:spPr>
          <a:xfrm rot="21155408" flipH="1">
            <a:off x="-557062" y="-871887"/>
            <a:ext cx="13167812" cy="8500422"/>
          </a:xfrm>
          <a:custGeom>
            <a:avLst/>
            <a:gdLst>
              <a:gd name="connsiteX0" fmla="*/ 0 w 12989007"/>
              <a:gd name="connsiteY0" fmla="*/ 1584266 h 8384995"/>
              <a:gd name="connsiteX1" fmla="*/ 11915 w 12989007"/>
              <a:gd name="connsiteY1" fmla="*/ 1582716 h 8384995"/>
              <a:gd name="connsiteX2" fmla="*/ 14372 w 12989007"/>
              <a:gd name="connsiteY2" fmla="*/ 1601608 h 8384995"/>
              <a:gd name="connsiteX3" fmla="*/ 3567804 w 12989007"/>
              <a:gd name="connsiteY3" fmla="*/ 5061048 h 8384995"/>
              <a:gd name="connsiteX4" fmla="*/ 3567804 w 12989007"/>
              <a:gd name="connsiteY4" fmla="*/ 5938370 h 8384995"/>
              <a:gd name="connsiteX5" fmla="*/ 4005028 w 12989007"/>
              <a:gd name="connsiteY5" fmla="*/ 6375594 h 8384995"/>
              <a:gd name="connsiteX6" fmla="*/ 4918066 w 12989007"/>
              <a:gd name="connsiteY6" fmla="*/ 6375594 h 8384995"/>
              <a:gd name="connsiteX7" fmla="*/ 6263498 w 12989007"/>
              <a:gd name="connsiteY7" fmla="*/ 7685437 h 8384995"/>
              <a:gd name="connsiteX8" fmla="*/ 884451 w 12989007"/>
              <a:gd name="connsiteY8" fmla="*/ 8384995 h 8384995"/>
              <a:gd name="connsiteX9" fmla="*/ 12100752 w 12989007"/>
              <a:gd name="connsiteY9" fmla="*/ 0 h 8384995"/>
              <a:gd name="connsiteX10" fmla="*/ 12989007 w 12989007"/>
              <a:gd name="connsiteY10" fmla="*/ 6829979 h 8384995"/>
              <a:gd name="connsiteX11" fmla="*/ 6280906 w 12989007"/>
              <a:gd name="connsiteY11" fmla="*/ 7702384 h 8384995"/>
              <a:gd name="connsiteX12" fmla="*/ 6263498 w 12989007"/>
              <a:gd name="connsiteY12" fmla="*/ 7685437 h 8384995"/>
              <a:gd name="connsiteX13" fmla="*/ 12974635 w 12989007"/>
              <a:gd name="connsiteY13" fmla="*/ 6812637 h 8384995"/>
              <a:gd name="connsiteX14" fmla="*/ 12090184 w 12989007"/>
              <a:gd name="connsiteY14" fmla="*/ 11908 h 8384995"/>
              <a:gd name="connsiteX15" fmla="*/ 11915 w 12989007"/>
              <a:gd name="connsiteY15" fmla="*/ 1582716 h 8384995"/>
              <a:gd name="connsiteX16" fmla="*/ 10568 w 12989007"/>
              <a:gd name="connsiteY16" fmla="*/ 1572358 h 8384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989007" h="8384995">
                <a:moveTo>
                  <a:pt x="0" y="1584266"/>
                </a:moveTo>
                <a:lnTo>
                  <a:pt x="11915" y="1582716"/>
                </a:lnTo>
                <a:lnTo>
                  <a:pt x="14372" y="1601608"/>
                </a:lnTo>
                <a:lnTo>
                  <a:pt x="3567804" y="5061048"/>
                </a:lnTo>
                <a:lnTo>
                  <a:pt x="3567804" y="5938370"/>
                </a:lnTo>
                <a:cubicBezTo>
                  <a:pt x="3567804" y="6179842"/>
                  <a:pt x="3763556" y="6375594"/>
                  <a:pt x="4005028" y="6375594"/>
                </a:cubicBezTo>
                <a:lnTo>
                  <a:pt x="4918066" y="6375594"/>
                </a:lnTo>
                <a:lnTo>
                  <a:pt x="6263498" y="7685437"/>
                </a:lnTo>
                <a:lnTo>
                  <a:pt x="884451" y="8384995"/>
                </a:lnTo>
                <a:close/>
                <a:moveTo>
                  <a:pt x="12100752" y="0"/>
                </a:moveTo>
                <a:lnTo>
                  <a:pt x="12989007" y="6829979"/>
                </a:lnTo>
                <a:lnTo>
                  <a:pt x="6280906" y="7702384"/>
                </a:lnTo>
                <a:lnTo>
                  <a:pt x="6263498" y="7685437"/>
                </a:lnTo>
                <a:lnTo>
                  <a:pt x="12974635" y="6812637"/>
                </a:lnTo>
                <a:lnTo>
                  <a:pt x="12090184" y="11908"/>
                </a:lnTo>
                <a:lnTo>
                  <a:pt x="11915" y="1582716"/>
                </a:lnTo>
                <a:lnTo>
                  <a:pt x="10568" y="1572358"/>
                </a:lnTo>
                <a:close/>
              </a:path>
            </a:pathLst>
          </a:cu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3674862" y="1704956"/>
            <a:ext cx="3647152" cy="923330"/>
          </a:xfrm>
          <a:prstGeom prst="rect">
            <a:avLst/>
          </a:prstGeom>
        </p:spPr>
        <p:txBody>
          <a:bodyPr wrap="none">
            <a:spAutoFit/>
          </a:bodyPr>
          <a:lstStyle/>
          <a:p>
            <a:pPr algn="ctr"/>
            <a:r>
              <a:rPr lang="zh-CN" altLang="en-US" sz="5400" dirty="0">
                <a:solidFill>
                  <a:schemeClr val="bg1"/>
                </a:solidFill>
                <a:latin typeface="Adobe 黑体 Std R" panose="020B0400000000000000" pitchFamily="34" charset="-122"/>
                <a:ea typeface="Adobe 黑体 Std R" panose="020B0400000000000000" pitchFamily="34" charset="-122"/>
              </a:rPr>
              <a:t>数据库进展</a:t>
            </a:r>
          </a:p>
        </p:txBody>
      </p:sp>
      <p:sp>
        <p:nvSpPr>
          <p:cNvPr id="52" name="文本框 51"/>
          <p:cNvSpPr txBox="1"/>
          <p:nvPr/>
        </p:nvSpPr>
        <p:spPr>
          <a:xfrm>
            <a:off x="5430117" y="5603239"/>
            <a:ext cx="6140888" cy="830997"/>
          </a:xfrm>
          <a:prstGeom prst="rect">
            <a:avLst/>
          </a:prstGeom>
          <a:noFill/>
        </p:spPr>
        <p:txBody>
          <a:bodyPr wrap="square" rtlCol="0">
            <a:spAutoFit/>
          </a:bodyPr>
          <a:lstStyle/>
          <a:p>
            <a:r>
              <a:rPr lang="en-US" altLang="zh-CN" sz="2400" dirty="0">
                <a:solidFill>
                  <a:schemeClr val="bg1"/>
                </a:solidFill>
                <a:latin typeface="微软雅黑 Light" panose="020B0502040204020203" pitchFamily="34" charset="-122"/>
                <a:ea typeface="微软雅黑 Light" panose="020B0502040204020203" pitchFamily="34" charset="-122"/>
              </a:rPr>
              <a:t>18721802 </a:t>
            </a:r>
            <a:r>
              <a:rPr lang="zh-CN" altLang="en-US" sz="2400" dirty="0">
                <a:solidFill>
                  <a:schemeClr val="bg1"/>
                </a:solidFill>
                <a:latin typeface="微软雅黑 Light" panose="020B0502040204020203" pitchFamily="34" charset="-122"/>
                <a:ea typeface="微软雅黑 Light" panose="020B0502040204020203" pitchFamily="34" charset="-122"/>
              </a:rPr>
              <a:t>李琦</a:t>
            </a:r>
            <a:endParaRPr lang="en-US" altLang="zh-CN" sz="2400" dirty="0">
              <a:solidFill>
                <a:schemeClr val="bg1"/>
              </a:solidFill>
              <a:latin typeface="微软雅黑 Light" panose="020B0502040204020203" pitchFamily="34" charset="-122"/>
              <a:ea typeface="微软雅黑 Light" panose="020B0502040204020203" pitchFamily="34" charset="-122"/>
            </a:endParaRPr>
          </a:p>
          <a:p>
            <a:r>
              <a:rPr lang="en-US" altLang="zh-CN" sz="2400" dirty="0">
                <a:solidFill>
                  <a:schemeClr val="bg1"/>
                </a:solidFill>
                <a:latin typeface="微软雅黑 Light" panose="020B0502040204020203" pitchFamily="34" charset="-122"/>
                <a:ea typeface="微软雅黑 Light" panose="020B0502040204020203" pitchFamily="34" charset="-122"/>
              </a:rPr>
              <a:t>18721825 </a:t>
            </a:r>
            <a:r>
              <a:rPr lang="zh-CN" altLang="en-US" sz="2400" dirty="0">
                <a:solidFill>
                  <a:schemeClr val="bg1"/>
                </a:solidFill>
                <a:latin typeface="微软雅黑 Light" panose="020B0502040204020203" pitchFamily="34" charset="-122"/>
                <a:ea typeface="微软雅黑 Light" panose="020B0502040204020203" pitchFamily="34" charset="-122"/>
              </a:rPr>
              <a:t>吴杰                          </a:t>
            </a:r>
            <a:r>
              <a:rPr lang="en-US" altLang="zh-CN" sz="2400" dirty="0">
                <a:solidFill>
                  <a:schemeClr val="bg1"/>
                </a:solidFill>
                <a:latin typeface="微软雅黑 Light" panose="020B0502040204020203" pitchFamily="34" charset="-122"/>
                <a:ea typeface="微软雅黑 Light" panose="020B0502040204020203" pitchFamily="34" charset="-122"/>
              </a:rPr>
              <a:t>2018.12.17</a:t>
            </a:r>
            <a:endParaRPr lang="zh-CN" altLang="en-US" sz="2400" dirty="0">
              <a:solidFill>
                <a:schemeClr val="bg1"/>
              </a:solidFill>
              <a:latin typeface="微软雅黑 Light" panose="020B0502040204020203" pitchFamily="34" charset="-122"/>
              <a:ea typeface="微软雅黑 Light" panose="020B0502040204020203" pitchFamily="34" charset="-122"/>
            </a:endParaRPr>
          </a:p>
        </p:txBody>
      </p:sp>
      <p:sp>
        <p:nvSpPr>
          <p:cNvPr id="53" name="任意多边形 52"/>
          <p:cNvSpPr/>
          <p:nvPr/>
        </p:nvSpPr>
        <p:spPr>
          <a:xfrm rot="21155408" flipH="1">
            <a:off x="-638659" y="-888038"/>
            <a:ext cx="13393362" cy="8646025"/>
          </a:xfrm>
          <a:custGeom>
            <a:avLst/>
            <a:gdLst>
              <a:gd name="connsiteX0" fmla="*/ 0 w 12989007"/>
              <a:gd name="connsiteY0" fmla="*/ 1584266 h 8384995"/>
              <a:gd name="connsiteX1" fmla="*/ 11915 w 12989007"/>
              <a:gd name="connsiteY1" fmla="*/ 1582716 h 8384995"/>
              <a:gd name="connsiteX2" fmla="*/ 14372 w 12989007"/>
              <a:gd name="connsiteY2" fmla="*/ 1601608 h 8384995"/>
              <a:gd name="connsiteX3" fmla="*/ 3567804 w 12989007"/>
              <a:gd name="connsiteY3" fmla="*/ 5061048 h 8384995"/>
              <a:gd name="connsiteX4" fmla="*/ 3567804 w 12989007"/>
              <a:gd name="connsiteY4" fmla="*/ 5938370 h 8384995"/>
              <a:gd name="connsiteX5" fmla="*/ 4005028 w 12989007"/>
              <a:gd name="connsiteY5" fmla="*/ 6375594 h 8384995"/>
              <a:gd name="connsiteX6" fmla="*/ 4918066 w 12989007"/>
              <a:gd name="connsiteY6" fmla="*/ 6375594 h 8384995"/>
              <a:gd name="connsiteX7" fmla="*/ 6263498 w 12989007"/>
              <a:gd name="connsiteY7" fmla="*/ 7685437 h 8384995"/>
              <a:gd name="connsiteX8" fmla="*/ 884451 w 12989007"/>
              <a:gd name="connsiteY8" fmla="*/ 8384995 h 8384995"/>
              <a:gd name="connsiteX9" fmla="*/ 12100752 w 12989007"/>
              <a:gd name="connsiteY9" fmla="*/ 0 h 8384995"/>
              <a:gd name="connsiteX10" fmla="*/ 12989007 w 12989007"/>
              <a:gd name="connsiteY10" fmla="*/ 6829979 h 8384995"/>
              <a:gd name="connsiteX11" fmla="*/ 6280906 w 12989007"/>
              <a:gd name="connsiteY11" fmla="*/ 7702384 h 8384995"/>
              <a:gd name="connsiteX12" fmla="*/ 6263498 w 12989007"/>
              <a:gd name="connsiteY12" fmla="*/ 7685437 h 8384995"/>
              <a:gd name="connsiteX13" fmla="*/ 12974635 w 12989007"/>
              <a:gd name="connsiteY13" fmla="*/ 6812637 h 8384995"/>
              <a:gd name="connsiteX14" fmla="*/ 12090184 w 12989007"/>
              <a:gd name="connsiteY14" fmla="*/ 11908 h 8384995"/>
              <a:gd name="connsiteX15" fmla="*/ 11915 w 12989007"/>
              <a:gd name="connsiteY15" fmla="*/ 1582716 h 8384995"/>
              <a:gd name="connsiteX16" fmla="*/ 10568 w 12989007"/>
              <a:gd name="connsiteY16" fmla="*/ 1572358 h 8384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989007" h="8384995">
                <a:moveTo>
                  <a:pt x="0" y="1584266"/>
                </a:moveTo>
                <a:lnTo>
                  <a:pt x="11915" y="1582716"/>
                </a:lnTo>
                <a:lnTo>
                  <a:pt x="14372" y="1601608"/>
                </a:lnTo>
                <a:lnTo>
                  <a:pt x="3567804" y="5061048"/>
                </a:lnTo>
                <a:lnTo>
                  <a:pt x="3567804" y="5938370"/>
                </a:lnTo>
                <a:cubicBezTo>
                  <a:pt x="3567804" y="6179842"/>
                  <a:pt x="3763556" y="6375594"/>
                  <a:pt x="4005028" y="6375594"/>
                </a:cubicBezTo>
                <a:lnTo>
                  <a:pt x="4918066" y="6375594"/>
                </a:lnTo>
                <a:lnTo>
                  <a:pt x="6263498" y="7685437"/>
                </a:lnTo>
                <a:lnTo>
                  <a:pt x="884451" y="8384995"/>
                </a:lnTo>
                <a:close/>
                <a:moveTo>
                  <a:pt x="12100752" y="0"/>
                </a:moveTo>
                <a:lnTo>
                  <a:pt x="12989007" y="6829979"/>
                </a:lnTo>
                <a:lnTo>
                  <a:pt x="6280906" y="7702384"/>
                </a:lnTo>
                <a:lnTo>
                  <a:pt x="6263498" y="7685437"/>
                </a:lnTo>
                <a:lnTo>
                  <a:pt x="12974635" y="6812637"/>
                </a:lnTo>
                <a:lnTo>
                  <a:pt x="12090184" y="11908"/>
                </a:lnTo>
                <a:lnTo>
                  <a:pt x="11915" y="1582716"/>
                </a:lnTo>
                <a:lnTo>
                  <a:pt x="10568" y="1572358"/>
                </a:lnTo>
                <a:close/>
              </a:path>
            </a:pathLst>
          </a:cu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33226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fade">
                                      <p:cBhvr>
                                        <p:cTn id="11"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5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传感器数据库技术</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10</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347041" y="1377265"/>
            <a:ext cx="10877550" cy="6124754"/>
          </a:xfrm>
          <a:prstGeom prst="rect">
            <a:avLst/>
          </a:prstGeom>
        </p:spPr>
        <p:txBody>
          <a:bodyPr wrap="square">
            <a:spAutoFit/>
          </a:bodyPr>
          <a:lstStyle/>
          <a:p>
            <a:pPr marL="514350" indent="-514350">
              <a:buFont typeface="+mj-lt"/>
              <a:buAutoNum type="arabicPeriod"/>
            </a:pPr>
            <a:r>
              <a:rPr lang="en-US" altLang="zh-CN" sz="2800" dirty="0"/>
              <a:t> </a:t>
            </a:r>
            <a:r>
              <a:rPr lang="zh-CN" altLang="en-US" sz="2800" dirty="0"/>
              <a:t>传感器数据的表示和传感器查询的表示</a:t>
            </a:r>
            <a:endParaRPr lang="en-US" altLang="zh-CN" sz="2800" dirty="0"/>
          </a:p>
          <a:p>
            <a:pPr marL="514350" indent="-514350">
              <a:buFont typeface="+mj-lt"/>
              <a:buAutoNum type="arabicPeriod"/>
            </a:pPr>
            <a:r>
              <a:rPr lang="zh-CN" altLang="en-US" sz="2800" dirty="0"/>
              <a:t>与传统的分布式查询所不同</a:t>
            </a:r>
            <a:r>
              <a:rPr lang="en-US" altLang="zh-CN" sz="2800" dirty="0"/>
              <a:t>,</a:t>
            </a:r>
            <a:r>
              <a:rPr lang="zh-CN" altLang="en-US" sz="2800" dirty="0"/>
              <a:t>在传感器数据库中</a:t>
            </a:r>
            <a:r>
              <a:rPr lang="en-US" altLang="zh-CN" sz="2800" dirty="0"/>
              <a:t>,</a:t>
            </a:r>
            <a:r>
              <a:rPr lang="zh-CN" altLang="en-US" sz="2800" dirty="0"/>
              <a:t>没有全局的优化信息</a:t>
            </a:r>
            <a:r>
              <a:rPr lang="en-US" altLang="zh-CN" sz="2800" dirty="0"/>
              <a:t>,</a:t>
            </a:r>
            <a:r>
              <a:rPr lang="zh-CN" altLang="en-US" sz="2800" dirty="0"/>
              <a:t>传感器是移动的</a:t>
            </a:r>
            <a:r>
              <a:rPr lang="en-US" altLang="zh-CN" sz="2800" dirty="0"/>
              <a:t>,</a:t>
            </a:r>
            <a:r>
              <a:rPr lang="zh-CN" altLang="en-US" sz="2800" dirty="0"/>
              <a:t>而且源数据是动态的。</a:t>
            </a:r>
            <a:endParaRPr lang="en-US" altLang="zh-CN" sz="2800" dirty="0"/>
          </a:p>
          <a:p>
            <a:pPr marL="514350" indent="-514350">
              <a:buFont typeface="+mj-lt"/>
              <a:buAutoNum type="arabicPeriod"/>
            </a:pPr>
            <a:r>
              <a:rPr lang="zh-CN" altLang="en-US" sz="2800" dirty="0"/>
              <a:t>在传感器网络中</a:t>
            </a:r>
            <a:r>
              <a:rPr lang="en-US" altLang="zh-CN" sz="2800" dirty="0"/>
              <a:t>,</a:t>
            </a:r>
            <a:r>
              <a:rPr lang="zh-CN" altLang="en-US" sz="2800" dirty="0"/>
              <a:t>大量的数据查询必须处理传感器之间或者传感器与前端服务器之间的数据流</a:t>
            </a:r>
            <a:endParaRPr lang="en-US" altLang="zh-CN" sz="2800" dirty="0"/>
          </a:p>
          <a:p>
            <a:pPr marL="514350" indent="-514350">
              <a:buFont typeface="+mj-lt"/>
              <a:buAutoNum type="arabicPeriod"/>
            </a:pPr>
            <a:r>
              <a:rPr lang="zh-CN" altLang="en-US" sz="2800" dirty="0"/>
              <a:t>处理站点失败和传输失败的情况</a:t>
            </a:r>
            <a:r>
              <a:rPr lang="en-US" altLang="zh-CN" sz="2800" dirty="0"/>
              <a:t>:</a:t>
            </a:r>
            <a:r>
              <a:rPr lang="zh-CN" altLang="en-US" sz="2800" dirty="0"/>
              <a:t>传感器网络中必须考虑站点或者传输失败的情况</a:t>
            </a:r>
            <a:endParaRPr lang="en-US" altLang="zh-CN" sz="2800" dirty="0"/>
          </a:p>
          <a:p>
            <a:pPr marL="514350" indent="-514350">
              <a:buFont typeface="+mj-lt"/>
              <a:buAutoNum type="arabicPeriod"/>
            </a:pPr>
            <a:r>
              <a:rPr lang="zh-CN" altLang="en-US" sz="2800" dirty="0"/>
              <a:t>传感器数据库系统</a:t>
            </a:r>
            <a:r>
              <a:rPr lang="en-US" altLang="zh-CN" sz="2800" dirty="0"/>
              <a:t>:</a:t>
            </a:r>
            <a:r>
              <a:rPr lang="zh-CN" altLang="en-US" sz="2800" dirty="0"/>
              <a:t>传感器数据库必须利用系统中的所有传感器</a:t>
            </a:r>
            <a:r>
              <a:rPr lang="en-US" altLang="zh-CN" sz="2800" dirty="0"/>
              <a:t>,</a:t>
            </a:r>
            <a:r>
              <a:rPr lang="zh-CN" altLang="en-US" sz="2800" dirty="0"/>
              <a:t>而且可以像传统数据库那样方便、简洁地管理传感器数据库中的数据</a:t>
            </a:r>
            <a:r>
              <a:rPr lang="en-US" altLang="zh-CN" sz="2800" dirty="0"/>
              <a:t>;</a:t>
            </a:r>
            <a:r>
              <a:rPr lang="zh-CN" altLang="en-US" sz="2800" dirty="0"/>
              <a:t>建立可以获得和分配源数据的机制</a:t>
            </a:r>
            <a:r>
              <a:rPr lang="en-US" altLang="zh-CN" sz="2800" dirty="0"/>
              <a:t>;</a:t>
            </a:r>
            <a:r>
              <a:rPr lang="zh-CN" altLang="en-US" sz="2800" dirty="0"/>
              <a:t>建立可以根据传感器网络调整数据流的机制</a:t>
            </a:r>
            <a:r>
              <a:rPr lang="en-US" altLang="zh-CN" sz="2800" dirty="0"/>
              <a:t>;</a:t>
            </a:r>
            <a:r>
              <a:rPr lang="zh-CN" altLang="en-US" sz="2800" dirty="0"/>
              <a:t>可以方便地配置、安装和重新启动传感器数据库中的各个组件等</a:t>
            </a:r>
            <a:endParaRPr lang="en-US" altLang="zh-CN" sz="2800" dirty="0"/>
          </a:p>
          <a:p>
            <a:pPr marL="514350" indent="-514350">
              <a:buFont typeface="+mj-lt"/>
              <a:buAutoNum type="arabicPeriod"/>
            </a:pPr>
            <a:endParaRPr lang="en-US" altLang="zh-CN" sz="2800" dirty="0"/>
          </a:p>
          <a:p>
            <a:pPr marL="514350" indent="-514350">
              <a:buFont typeface="+mj-lt"/>
              <a:buAutoNum type="arabicPeriod"/>
            </a:pPr>
            <a:endParaRPr lang="zh-CN" altLang="en-US" sz="28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270724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en-US" altLang="zh-CN" dirty="0"/>
              <a:t>XML</a:t>
            </a:r>
            <a:r>
              <a:rPr lang="zh-CN" altLang="en-US" dirty="0"/>
              <a:t>数据管理</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11</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347041" y="1377265"/>
            <a:ext cx="10877550" cy="2677656"/>
          </a:xfrm>
          <a:prstGeom prst="rect">
            <a:avLst/>
          </a:prstGeom>
        </p:spPr>
        <p:txBody>
          <a:bodyPr wrap="square">
            <a:spAutoFit/>
          </a:bodyPr>
          <a:lstStyle/>
          <a:p>
            <a:r>
              <a:rPr lang="zh-CN" altLang="en-US" sz="2800" dirty="0"/>
              <a:t>目前大量的 </a:t>
            </a:r>
            <a:r>
              <a:rPr lang="en-US" altLang="zh-CN" sz="2800" dirty="0"/>
              <a:t>XML </a:t>
            </a:r>
            <a:r>
              <a:rPr lang="zh-CN" altLang="en-US" sz="2800" dirty="0"/>
              <a:t>数据以文本文档的方式存储</a:t>
            </a:r>
            <a:r>
              <a:rPr lang="en-US" altLang="zh-CN" sz="2800" dirty="0"/>
              <a:t>,</a:t>
            </a:r>
            <a:r>
              <a:rPr lang="zh-CN" altLang="en-US" sz="2800" dirty="0"/>
              <a:t>难以支持复杂高效的查询</a:t>
            </a:r>
            <a:r>
              <a:rPr lang="en-US" altLang="zh-CN" sz="2800" dirty="0"/>
              <a:t>.</a:t>
            </a:r>
            <a:r>
              <a:rPr lang="zh-CN" altLang="en-US" sz="2800" dirty="0"/>
              <a:t>用传统数据库存储 </a:t>
            </a:r>
            <a:r>
              <a:rPr lang="en-US" altLang="zh-CN" sz="2800" dirty="0"/>
              <a:t>XML </a:t>
            </a:r>
            <a:r>
              <a:rPr lang="zh-CN" altLang="en-US" sz="2800" dirty="0"/>
              <a:t>数据的 问题在于模式映射带来的效率下降和语义丢失</a:t>
            </a:r>
            <a:endParaRPr lang="en-US" altLang="zh-CN" sz="2800" dirty="0"/>
          </a:p>
          <a:p>
            <a:r>
              <a:rPr lang="en-US" altLang="zh-CN" sz="2800" dirty="0"/>
              <a:t>XML </a:t>
            </a:r>
            <a:r>
              <a:rPr lang="zh-CN" altLang="en-US" sz="2800" dirty="0"/>
              <a:t>数据库的原型系统已经出现</a:t>
            </a:r>
            <a:r>
              <a:rPr lang="en-US" altLang="zh-CN" sz="2800" dirty="0"/>
              <a:t>(</a:t>
            </a:r>
            <a:r>
              <a:rPr lang="en-US" altLang="zh-CN" sz="2800" dirty="0" err="1"/>
              <a:t>Taminon,Lore</a:t>
            </a:r>
            <a:r>
              <a:rPr lang="en-US" altLang="zh-CN" sz="2800" dirty="0"/>
              <a:t>, </a:t>
            </a:r>
            <a:r>
              <a:rPr lang="en-US" altLang="zh-CN" sz="2800" dirty="0" err="1"/>
              <a:t>Timber,OrientX</a:t>
            </a:r>
            <a:r>
              <a:rPr lang="zh-CN" altLang="en-US" sz="2800" dirty="0"/>
              <a:t>等</a:t>
            </a:r>
            <a:r>
              <a:rPr lang="en-US" altLang="zh-CN" sz="2800" dirty="0"/>
              <a:t>).</a:t>
            </a:r>
          </a:p>
          <a:p>
            <a:r>
              <a:rPr lang="en-US" altLang="zh-CN" sz="2800" dirty="0"/>
              <a:t>XML </a:t>
            </a:r>
            <a:r>
              <a:rPr lang="zh-CN" altLang="en-US" sz="2800" dirty="0"/>
              <a:t>数据是半结构化的</a:t>
            </a:r>
            <a:r>
              <a:rPr lang="en-US" altLang="zh-CN" sz="2800" dirty="0"/>
              <a:t>,</a:t>
            </a:r>
            <a:r>
              <a:rPr lang="zh-CN" altLang="en-US" sz="2800" dirty="0"/>
              <a:t>不像关系数据那样是严格的结构化数据</a:t>
            </a:r>
            <a:r>
              <a:rPr lang="en-US" altLang="zh-CN" sz="2800" dirty="0"/>
              <a:t>,</a:t>
            </a:r>
            <a:r>
              <a:rPr lang="zh-CN" altLang="en-US" sz="2800" dirty="0"/>
              <a:t>这样 就给 </a:t>
            </a:r>
            <a:r>
              <a:rPr lang="en-US" altLang="zh-CN" sz="2800" dirty="0"/>
              <a:t>Native XML </a:t>
            </a:r>
            <a:r>
              <a:rPr lang="zh-CN" altLang="en-US" sz="2800" dirty="0"/>
              <a:t>数据库中的存储系统带来更大的灵活性。</a:t>
            </a:r>
            <a:endParaRPr lang="zh-CN" altLang="en-US" sz="28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230429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移动数据管理</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12</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347041" y="1377265"/>
            <a:ext cx="10877550" cy="3970318"/>
          </a:xfrm>
          <a:prstGeom prst="rect">
            <a:avLst/>
          </a:prstGeom>
        </p:spPr>
        <p:txBody>
          <a:bodyPr wrap="square">
            <a:spAutoFit/>
          </a:bodyPr>
          <a:lstStyle/>
          <a:p>
            <a:r>
              <a:rPr lang="zh-CN" altLang="en-US" sz="2800" dirty="0"/>
              <a:t>目前</a:t>
            </a:r>
            <a:r>
              <a:rPr lang="en-US" altLang="zh-CN" sz="2800" dirty="0"/>
              <a:t>,</a:t>
            </a:r>
            <a:r>
              <a:rPr lang="zh-CN" altLang="en-US" sz="2800" dirty="0"/>
              <a:t>蜂窝通信、无线局域网以及卫星数据服务等技术的迅速发展</a:t>
            </a:r>
            <a:r>
              <a:rPr lang="en-US" altLang="zh-CN" sz="2800" dirty="0"/>
              <a:t>,</a:t>
            </a:r>
            <a:r>
              <a:rPr lang="zh-CN" altLang="en-US" sz="2800" dirty="0"/>
              <a:t>使得人们可以随时随地访问信息的愿望成为可能</a:t>
            </a:r>
            <a:endParaRPr lang="en-US" altLang="zh-CN" sz="2800" dirty="0"/>
          </a:p>
          <a:p>
            <a:endParaRPr lang="en-US" altLang="zh-CN" sz="2800" dirty="0"/>
          </a:p>
          <a:p>
            <a:endParaRPr lang="en-US" altLang="zh-CN" sz="2800" dirty="0"/>
          </a:p>
          <a:p>
            <a:r>
              <a:rPr lang="zh-CN" altLang="en-US" sz="2800" dirty="0"/>
              <a:t>研究移动计算环境中的数据管理技术</a:t>
            </a:r>
            <a:r>
              <a:rPr lang="en-US" altLang="zh-CN" sz="2800" dirty="0"/>
              <a:t>,</a:t>
            </a:r>
            <a:r>
              <a:rPr lang="zh-CN" altLang="en-US" sz="2800" dirty="0"/>
              <a:t>已成为目前分布式数据库研究的一个新的方向</a:t>
            </a:r>
            <a:r>
              <a:rPr lang="en-US" altLang="zh-CN" sz="2800" dirty="0"/>
              <a:t>,</a:t>
            </a:r>
            <a:r>
              <a:rPr lang="zh-CN" altLang="en-US" sz="2800" dirty="0"/>
              <a:t>即移动数据库技术</a:t>
            </a:r>
            <a:r>
              <a:rPr lang="en-US" altLang="zh-CN" sz="2800" dirty="0"/>
              <a:t>. </a:t>
            </a:r>
            <a:r>
              <a:rPr lang="zh-CN" altLang="en-US" sz="2800" dirty="0"/>
              <a:t>与基于固定网络的传统分布计算环境相比</a:t>
            </a:r>
            <a:r>
              <a:rPr lang="en-US" altLang="zh-CN" sz="2800" dirty="0"/>
              <a:t>,</a:t>
            </a:r>
            <a:r>
              <a:rPr lang="zh-CN" altLang="en-US" sz="2800" dirty="0"/>
              <a:t>移动计算环境具有以下特点</a:t>
            </a:r>
            <a:r>
              <a:rPr lang="en-US" altLang="zh-CN" sz="2800" dirty="0"/>
              <a:t>:</a:t>
            </a:r>
            <a:r>
              <a:rPr lang="zh-CN" altLang="en-US" sz="2800" dirty="0"/>
              <a:t>移动性、频繁断接性、带宽多样性、 网络通信的非对称性、移动计算机的电源能力、可靠性要求较低和可伸缩性等</a:t>
            </a:r>
            <a:endParaRPr lang="zh-CN" altLang="en-US" sz="28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119627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移动数据管理</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13</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347041" y="1377265"/>
            <a:ext cx="10877550" cy="4401205"/>
          </a:xfrm>
          <a:prstGeom prst="rect">
            <a:avLst/>
          </a:prstGeom>
        </p:spPr>
        <p:txBody>
          <a:bodyPr wrap="square">
            <a:spAutoFit/>
          </a:bodyPr>
          <a:lstStyle/>
          <a:p>
            <a:r>
              <a:rPr lang="zh-CN" altLang="en-US" sz="2800" dirty="0"/>
              <a:t>对数据库中的移动对象进行管理问题：</a:t>
            </a:r>
            <a:endParaRPr lang="en-US" altLang="zh-CN" sz="2800" dirty="0"/>
          </a:p>
          <a:p>
            <a:pPr marL="514350" indent="-514350">
              <a:buFont typeface="+mj-lt"/>
              <a:buAutoNum type="arabicPeriod"/>
            </a:pPr>
            <a:r>
              <a:rPr lang="zh-CN" altLang="en-US" sz="2800" dirty="0"/>
              <a:t>位置的表示与建模</a:t>
            </a:r>
            <a:endParaRPr lang="en-US" altLang="zh-CN" sz="2800" dirty="0"/>
          </a:p>
          <a:p>
            <a:pPr marL="514350" indent="-514350">
              <a:buFont typeface="+mj-lt"/>
              <a:buAutoNum type="arabicPeriod"/>
            </a:pPr>
            <a:r>
              <a:rPr lang="zh-CN" altLang="en-US" sz="2800" dirty="0"/>
              <a:t>移动对象索引技术</a:t>
            </a:r>
            <a:endParaRPr lang="en-US" altLang="zh-CN" sz="2800" dirty="0"/>
          </a:p>
          <a:p>
            <a:pPr marL="514350" indent="-514350">
              <a:buFont typeface="+mj-lt"/>
              <a:buAutoNum type="arabicPeriod"/>
            </a:pPr>
            <a:r>
              <a:rPr lang="zh-CN" altLang="en-US" sz="2800" dirty="0"/>
              <a:t>移动对象及静态空间对象的查询处理</a:t>
            </a:r>
            <a:endParaRPr lang="en-US" altLang="zh-CN" sz="2800" dirty="0"/>
          </a:p>
          <a:p>
            <a:pPr marL="514350" indent="-514350">
              <a:buFont typeface="+mj-lt"/>
              <a:buAutoNum type="arabicPeriod"/>
            </a:pPr>
            <a:r>
              <a:rPr lang="zh-CN" altLang="en-US" sz="2800" dirty="0"/>
              <a:t>位置相关的持续查询及环境感知的查询处理</a:t>
            </a:r>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zh-CN" altLang="en-US" sz="28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251203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微小型数据库技术</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14</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347041" y="1377265"/>
            <a:ext cx="10877550" cy="6986528"/>
          </a:xfrm>
          <a:prstGeom prst="rect">
            <a:avLst/>
          </a:prstGeom>
        </p:spPr>
        <p:txBody>
          <a:bodyPr wrap="square">
            <a:spAutoFit/>
          </a:bodyPr>
          <a:lstStyle/>
          <a:p>
            <a:r>
              <a:rPr lang="zh-CN" altLang="en-US" sz="2800" dirty="0"/>
              <a:t>一般说来</a:t>
            </a:r>
            <a:r>
              <a:rPr lang="en-US" altLang="zh-CN" sz="2800" dirty="0"/>
              <a:t>,</a:t>
            </a:r>
            <a:r>
              <a:rPr lang="zh-CN" altLang="en-US" sz="2800" dirty="0"/>
              <a:t>微小型数据库系统可以定义为</a:t>
            </a:r>
            <a:r>
              <a:rPr lang="en-US" altLang="zh-CN" sz="2800" dirty="0"/>
              <a:t>:</a:t>
            </a:r>
            <a:r>
              <a:rPr lang="zh-CN" altLang="en-US" sz="2800" dirty="0"/>
              <a:t>一个只需很小的内存来支持的数据库系统内核</a:t>
            </a:r>
            <a:endParaRPr lang="en-US" altLang="zh-CN" sz="2800" dirty="0"/>
          </a:p>
          <a:p>
            <a:endParaRPr lang="en-US" altLang="zh-CN" sz="2800" dirty="0"/>
          </a:p>
          <a:p>
            <a:r>
              <a:rPr lang="zh-CN" altLang="en-US" sz="2800" dirty="0"/>
              <a:t>移动设备所具有的计算能力小、存储资源不多、带宽有限以及 </a:t>
            </a:r>
            <a:r>
              <a:rPr lang="en-US" altLang="zh-CN" sz="2800" dirty="0"/>
              <a:t>Flash </a:t>
            </a:r>
            <a:r>
              <a:rPr lang="zh-CN" altLang="en-US" sz="2800" dirty="0"/>
              <a:t>存储上写操作速度慢</a:t>
            </a:r>
            <a:endParaRPr lang="en-US" altLang="zh-CN" sz="2800" dirty="0"/>
          </a:p>
          <a:p>
            <a:endParaRPr lang="en-US" altLang="zh-CN" sz="2800" b="1" dirty="0">
              <a:latin typeface="黑体" panose="02010609060101010101" pitchFamily="49" charset="-122"/>
              <a:ea typeface="黑体" panose="02010609060101010101" pitchFamily="49" charset="-122"/>
            </a:endParaRPr>
          </a:p>
          <a:p>
            <a:r>
              <a:rPr lang="en-US" altLang="zh-CN" sz="2800" dirty="0"/>
              <a:t>• </a:t>
            </a:r>
            <a:r>
              <a:rPr lang="zh-CN" altLang="en-US" sz="2800" dirty="0"/>
              <a:t>压缩性原则</a:t>
            </a:r>
            <a:r>
              <a:rPr lang="en-US" altLang="zh-CN" sz="2800" dirty="0"/>
              <a:t>:</a:t>
            </a:r>
            <a:r>
              <a:rPr lang="zh-CN" altLang="en-US" sz="2800" dirty="0"/>
              <a:t>数据结构和代码都要精简</a:t>
            </a:r>
            <a:r>
              <a:rPr lang="en-US" altLang="zh-CN" sz="2800" dirty="0"/>
              <a:t>. </a:t>
            </a:r>
          </a:p>
          <a:p>
            <a:r>
              <a:rPr lang="en-US" altLang="zh-CN" sz="2800" dirty="0"/>
              <a:t>• RAM </a:t>
            </a:r>
            <a:r>
              <a:rPr lang="zh-CN" altLang="en-US" sz="2800" dirty="0"/>
              <a:t>原则</a:t>
            </a:r>
            <a:r>
              <a:rPr lang="en-US" altLang="zh-CN" sz="2800" dirty="0"/>
              <a:t>:</a:t>
            </a:r>
            <a:r>
              <a:rPr lang="zh-CN" altLang="en-US" sz="2800" dirty="0"/>
              <a:t>最小化 </a:t>
            </a:r>
            <a:r>
              <a:rPr lang="en-US" altLang="zh-CN" sz="2800" dirty="0"/>
              <a:t>RAM </a:t>
            </a:r>
            <a:r>
              <a:rPr lang="zh-CN" altLang="en-US" sz="2800" dirty="0"/>
              <a:t>的使用</a:t>
            </a:r>
            <a:r>
              <a:rPr lang="en-US" altLang="zh-CN" sz="2800" dirty="0"/>
              <a:t>. </a:t>
            </a:r>
          </a:p>
          <a:p>
            <a:r>
              <a:rPr lang="en-US" altLang="zh-CN" sz="2800" dirty="0"/>
              <a:t>• </a:t>
            </a:r>
            <a:r>
              <a:rPr lang="zh-CN" altLang="en-US" sz="2800" dirty="0"/>
              <a:t>写原则</a:t>
            </a:r>
            <a:r>
              <a:rPr lang="en-US" altLang="zh-CN" sz="2800" dirty="0"/>
              <a:t>:</a:t>
            </a:r>
            <a:r>
              <a:rPr lang="zh-CN" altLang="en-US" sz="2800" dirty="0"/>
              <a:t>最小化写操作以减少写代价</a:t>
            </a:r>
            <a:r>
              <a:rPr lang="en-US" altLang="zh-CN" sz="2800" dirty="0"/>
              <a:t>. </a:t>
            </a:r>
          </a:p>
          <a:p>
            <a:r>
              <a:rPr lang="en-US" altLang="zh-CN" sz="2800" dirty="0"/>
              <a:t>• </a:t>
            </a:r>
            <a:r>
              <a:rPr lang="zh-CN" altLang="en-US" sz="2800" dirty="0"/>
              <a:t>读原则</a:t>
            </a:r>
            <a:r>
              <a:rPr lang="en-US" altLang="zh-CN" sz="2800" dirty="0"/>
              <a:t>:</a:t>
            </a:r>
            <a:r>
              <a:rPr lang="zh-CN" altLang="en-US" sz="2800" dirty="0"/>
              <a:t>充分利用快速读操作</a:t>
            </a:r>
            <a:r>
              <a:rPr lang="en-US" altLang="zh-CN" sz="2800" dirty="0"/>
              <a:t>. </a:t>
            </a:r>
          </a:p>
          <a:p>
            <a:r>
              <a:rPr lang="en-US" altLang="zh-CN" sz="2800" dirty="0"/>
              <a:t>• </a:t>
            </a:r>
            <a:r>
              <a:rPr lang="zh-CN" altLang="en-US" sz="2800" dirty="0"/>
              <a:t>安全原则</a:t>
            </a:r>
            <a:r>
              <a:rPr lang="en-US" altLang="zh-CN" sz="2800" dirty="0"/>
              <a:t>:</a:t>
            </a:r>
            <a:r>
              <a:rPr lang="zh-CN" altLang="en-US" sz="2800" dirty="0"/>
              <a:t>保护数据不受意外和恶意破坏</a:t>
            </a:r>
            <a:r>
              <a:rPr lang="en-US" altLang="zh-CN" sz="2800" dirty="0"/>
              <a:t>,</a:t>
            </a:r>
            <a:r>
              <a:rPr lang="zh-CN" altLang="en-US" sz="2800" dirty="0"/>
              <a:t>最小化算法的复杂性以避免安全漏洞</a:t>
            </a:r>
            <a:r>
              <a:rPr lang="en-US" altLang="zh-CN" sz="2800" dirty="0"/>
              <a:t>. </a:t>
            </a:r>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en-US" altLang="zh-CN" sz="2800" b="1" dirty="0">
              <a:latin typeface="黑体" panose="02010609060101010101" pitchFamily="49" charset="-122"/>
              <a:ea typeface="黑体" panose="02010609060101010101" pitchFamily="49" charset="-122"/>
            </a:endParaRPr>
          </a:p>
          <a:p>
            <a:endParaRPr lang="zh-CN" altLang="en-US" sz="2800"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319466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370D8578-DDD4-487D-A316-C8E65CC577E1}" type="slidenum">
              <a:rPr lang="zh-CN" altLang="en-US" smtClean="0"/>
              <a:pPr/>
              <a:t>15</a:t>
            </a:fld>
            <a:endParaRPr lang="zh-CN" altLang="en-US" dirty="0"/>
          </a:p>
        </p:txBody>
      </p:sp>
      <p:sp>
        <p:nvSpPr>
          <p:cNvPr id="9" name="椭圆 8"/>
          <p:cNvSpPr/>
          <p:nvPr/>
        </p:nvSpPr>
        <p:spPr>
          <a:xfrm>
            <a:off x="1041627" y="1907794"/>
            <a:ext cx="3829050" cy="3829050"/>
          </a:xfrm>
          <a:prstGeom prst="ellipse">
            <a:avLst/>
          </a:prstGeom>
          <a:solidFill>
            <a:srgbClr val="3DB39E">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latin typeface="微软雅黑 Light" panose="020B0502040204020203" pitchFamily="34" charset="-122"/>
                <a:ea typeface="微软雅黑 Light" panose="020B0502040204020203" pitchFamily="34" charset="-122"/>
              </a:rPr>
              <a:t>Thank you</a:t>
            </a:r>
            <a:endParaRPr lang="zh-CN" altLang="en-US" sz="7200"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645136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圆角矩形 64"/>
          <p:cNvSpPr/>
          <p:nvPr/>
        </p:nvSpPr>
        <p:spPr>
          <a:xfrm rot="3353473">
            <a:off x="-1296434" y="-45657"/>
            <a:ext cx="7846938" cy="7770481"/>
          </a:xfrm>
          <a:prstGeom prst="roundRect">
            <a:avLst>
              <a:gd name="adj" fmla="val 25034"/>
            </a:avLst>
          </a:prstGeom>
          <a:noFill/>
          <a:ln>
            <a:solidFill>
              <a:srgbClr val="3DB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rot="3353473">
            <a:off x="-2993407" y="148526"/>
            <a:ext cx="7846938" cy="7770481"/>
          </a:xfrm>
          <a:prstGeom prst="roundRect">
            <a:avLst>
              <a:gd name="adj" fmla="val 25034"/>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rot="3354861">
            <a:off x="1471083" y="1447484"/>
            <a:ext cx="6618166" cy="1325563"/>
          </a:xfrm>
        </p:spPr>
        <p:txBody>
          <a:bodyPr anchor="b" anchorCtr="1">
            <a:noAutofit/>
          </a:bodyPr>
          <a:lstStyle/>
          <a:p>
            <a:pPr algn="r"/>
            <a:r>
              <a:rPr lang="en-US" altLang="zh-CN" sz="6000" b="1" dirty="0">
                <a:solidFill>
                  <a:srgbClr val="3DB39E"/>
                </a:solidFill>
              </a:rPr>
              <a:t>CONTENTS</a:t>
            </a:r>
            <a:endParaRPr lang="zh-CN" altLang="en-US" sz="6000" b="1" dirty="0">
              <a:solidFill>
                <a:srgbClr val="3DB39E"/>
              </a:solidFill>
            </a:endParaRPr>
          </a:p>
        </p:txBody>
      </p:sp>
      <p:pic>
        <p:nvPicPr>
          <p:cNvPr id="13" name="内容占位符 12"/>
          <p:cNvPicPr>
            <a:picLocks noGrp="1" noChangeAspect="1"/>
          </p:cNvPicPr>
          <p:nvPr>
            <p:ph idx="1"/>
          </p:nvPr>
        </p:nvPicPr>
        <p:blipFill>
          <a:blip r:embed="rId2" cstate="print">
            <a:extLst>
              <a:ext uri="{28A0092B-C50C-407E-A947-70E740481C1C}">
                <a14:useLocalDpi xmlns:a14="http://schemas.microsoft.com/office/drawing/2010/main" val="0"/>
              </a:ext>
            </a:extLst>
          </a:blip>
          <a:srcRect r="54846"/>
          <a:stretch>
            <a:fillRect/>
          </a:stretch>
        </p:blipFill>
        <p:spPr>
          <a:xfrm>
            <a:off x="1" y="0"/>
            <a:ext cx="5505165" cy="6858000"/>
          </a:xfrm>
          <a:custGeom>
            <a:avLst/>
            <a:gdLst>
              <a:gd name="connsiteX0" fmla="*/ 0 w 5505165"/>
              <a:gd name="connsiteY0" fmla="*/ 0 h 6858000"/>
              <a:gd name="connsiteX1" fmla="*/ 2780680 w 5505165"/>
              <a:gd name="connsiteY1" fmla="*/ 0 h 6858000"/>
              <a:gd name="connsiteX2" fmla="*/ 2861416 w 5505165"/>
              <a:gd name="connsiteY2" fmla="*/ 107143 h 6858000"/>
              <a:gd name="connsiteX3" fmla="*/ 5186707 w 5505165"/>
              <a:gd name="connsiteY3" fmla="*/ 3540449 h 6858000"/>
              <a:gd name="connsiteX4" fmla="*/ 4692331 w 5505165"/>
              <a:gd name="connsiteY4" fmla="*/ 6109830 h 6858000"/>
              <a:gd name="connsiteX5" fmla="*/ 3587654 w 5505165"/>
              <a:gd name="connsiteY5" fmla="*/ 6858000 h 6858000"/>
              <a:gd name="connsiteX6" fmla="*/ 0 w 55051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5165" h="6858000">
                <a:moveTo>
                  <a:pt x="0" y="0"/>
                </a:moveTo>
                <a:lnTo>
                  <a:pt x="2780680" y="0"/>
                </a:lnTo>
                <a:lnTo>
                  <a:pt x="2861416" y="107143"/>
                </a:lnTo>
                <a:lnTo>
                  <a:pt x="5186707" y="3540449"/>
                </a:lnTo>
                <a:cubicBezTo>
                  <a:pt x="5759704" y="4386483"/>
                  <a:pt x="5538364" y="5536833"/>
                  <a:pt x="4692331" y="6109830"/>
                </a:cubicBezTo>
                <a:lnTo>
                  <a:pt x="3587654" y="6858000"/>
                </a:lnTo>
                <a:lnTo>
                  <a:pt x="0" y="6858000"/>
                </a:lnTo>
                <a:close/>
              </a:path>
            </a:pathLst>
          </a:custGeom>
          <a:ln w="76200">
            <a:noFill/>
          </a:ln>
        </p:spPr>
      </p:pic>
      <p:grpSp>
        <p:nvGrpSpPr>
          <p:cNvPr id="48" name="组合 47"/>
          <p:cNvGrpSpPr/>
          <p:nvPr/>
        </p:nvGrpSpPr>
        <p:grpSpPr>
          <a:xfrm>
            <a:off x="10589168" y="-2401476"/>
            <a:ext cx="1008000" cy="1008000"/>
            <a:chOff x="3616331" y="1027906"/>
            <a:chExt cx="1008000" cy="1008000"/>
          </a:xfrm>
        </p:grpSpPr>
        <p:grpSp>
          <p:nvGrpSpPr>
            <p:cNvPr id="44" name="组合 43"/>
            <p:cNvGrpSpPr/>
            <p:nvPr/>
          </p:nvGrpSpPr>
          <p:grpSpPr>
            <a:xfrm>
              <a:off x="3682181" y="1093756"/>
              <a:ext cx="876300" cy="876300"/>
              <a:chOff x="4770131" y="2387415"/>
              <a:chExt cx="876300" cy="876300"/>
            </a:xfrm>
          </p:grpSpPr>
          <p:sp>
            <p:nvSpPr>
              <p:cNvPr id="45" name="椭圆 44"/>
              <p:cNvSpPr/>
              <p:nvPr/>
            </p:nvSpPr>
            <p:spPr>
              <a:xfrm>
                <a:off x="4770131" y="2387415"/>
                <a:ext cx="876300" cy="876300"/>
              </a:xfrm>
              <a:prstGeom prst="ellipse">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8281" y="2559165"/>
                <a:ext cx="720000" cy="532800"/>
              </a:xfrm>
              <a:prstGeom prst="rect">
                <a:avLst/>
              </a:prstGeom>
            </p:spPr>
          </p:pic>
        </p:grpSp>
        <p:sp>
          <p:nvSpPr>
            <p:cNvPr id="47" name="椭圆 46"/>
            <p:cNvSpPr/>
            <p:nvPr/>
          </p:nvSpPr>
          <p:spPr>
            <a:xfrm>
              <a:off x="3616331" y="1027906"/>
              <a:ext cx="1008000" cy="1008000"/>
            </a:xfrm>
            <a:prstGeom prst="ellipse">
              <a:avLst/>
            </a:prstGeom>
            <a:no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圆角矩形 13"/>
          <p:cNvSpPr/>
          <p:nvPr/>
        </p:nvSpPr>
        <p:spPr>
          <a:xfrm rot="3353473">
            <a:off x="-3283647" y="76490"/>
            <a:ext cx="7846938" cy="7770481"/>
          </a:xfrm>
          <a:prstGeom prst="roundRect">
            <a:avLst>
              <a:gd name="adj" fmla="val 23810"/>
            </a:avLst>
          </a:prstGeom>
          <a:noFill/>
          <a:ln>
            <a:solidFill>
              <a:srgbClr val="3DB39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9" name="组合 58"/>
          <p:cNvGrpSpPr/>
          <p:nvPr/>
        </p:nvGrpSpPr>
        <p:grpSpPr>
          <a:xfrm>
            <a:off x="13611327" y="-2401476"/>
            <a:ext cx="1483763" cy="1483763"/>
            <a:chOff x="6601118" y="3487490"/>
            <a:chExt cx="1008000" cy="1008000"/>
          </a:xfrm>
        </p:grpSpPr>
        <p:grpSp>
          <p:nvGrpSpPr>
            <p:cNvPr id="27" name="组合 26"/>
            <p:cNvGrpSpPr/>
            <p:nvPr/>
          </p:nvGrpSpPr>
          <p:grpSpPr>
            <a:xfrm>
              <a:off x="6666968" y="3553340"/>
              <a:ext cx="876300" cy="876300"/>
              <a:chOff x="6667499" y="3554322"/>
              <a:chExt cx="876300" cy="876300"/>
            </a:xfrm>
          </p:grpSpPr>
          <p:sp>
            <p:nvSpPr>
              <p:cNvPr id="26" name="椭圆 25"/>
              <p:cNvSpPr/>
              <p:nvPr/>
            </p:nvSpPr>
            <p:spPr>
              <a:xfrm>
                <a:off x="6667499"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2594" y="3669124"/>
                <a:ext cx="506110" cy="646696"/>
              </a:xfrm>
              <a:prstGeom prst="rect">
                <a:avLst/>
              </a:prstGeom>
            </p:spPr>
          </p:pic>
        </p:grpSp>
        <p:sp>
          <p:nvSpPr>
            <p:cNvPr id="58" name="椭圆 57"/>
            <p:cNvSpPr/>
            <p:nvPr/>
          </p:nvSpPr>
          <p:spPr>
            <a:xfrm>
              <a:off x="6601118" y="3487490"/>
              <a:ext cx="1008000" cy="1008000"/>
            </a:xfrm>
            <a:prstGeom prst="ellipse">
              <a:avLst/>
            </a:prstGeom>
            <a:no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11905216" y="-2269050"/>
            <a:ext cx="1008000" cy="1008000"/>
            <a:chOff x="5817897" y="4233561"/>
            <a:chExt cx="1008000" cy="1008000"/>
          </a:xfrm>
        </p:grpSpPr>
        <p:grpSp>
          <p:nvGrpSpPr>
            <p:cNvPr id="40" name="组合 39"/>
            <p:cNvGrpSpPr/>
            <p:nvPr/>
          </p:nvGrpSpPr>
          <p:grpSpPr>
            <a:xfrm>
              <a:off x="5883747" y="4299411"/>
              <a:ext cx="876300" cy="876300"/>
              <a:chOff x="5883747" y="4299411"/>
              <a:chExt cx="876300" cy="876300"/>
            </a:xfrm>
          </p:grpSpPr>
          <p:sp>
            <p:nvSpPr>
              <p:cNvPr id="28" name="椭圆 27"/>
              <p:cNvSpPr/>
              <p:nvPr/>
            </p:nvSpPr>
            <p:spPr>
              <a:xfrm>
                <a:off x="5883747" y="4299411"/>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7497" y="4342561"/>
                <a:ext cx="568800" cy="790000"/>
              </a:xfrm>
              <a:prstGeom prst="rect">
                <a:avLst/>
              </a:prstGeom>
            </p:spPr>
          </p:pic>
        </p:grpSp>
        <p:sp>
          <p:nvSpPr>
            <p:cNvPr id="60" name="椭圆 59"/>
            <p:cNvSpPr/>
            <p:nvPr/>
          </p:nvSpPr>
          <p:spPr>
            <a:xfrm>
              <a:off x="5817897" y="4233561"/>
              <a:ext cx="1008000" cy="1008000"/>
            </a:xfrm>
            <a:prstGeom prst="ellipse">
              <a:avLst/>
            </a:prstGeom>
            <a:no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组合 53"/>
          <p:cNvGrpSpPr/>
          <p:nvPr/>
        </p:nvGrpSpPr>
        <p:grpSpPr>
          <a:xfrm>
            <a:off x="5864274" y="1889237"/>
            <a:ext cx="1008000" cy="1008000"/>
            <a:chOff x="8044308" y="3488472"/>
            <a:chExt cx="1008000" cy="1008000"/>
          </a:xfrm>
        </p:grpSpPr>
        <p:sp>
          <p:nvSpPr>
            <p:cNvPr id="53" name="椭圆 52"/>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8110158" y="3554322"/>
              <a:ext cx="876300" cy="876300"/>
              <a:chOff x="8110158" y="3554322"/>
              <a:chExt cx="876300" cy="876300"/>
            </a:xfrm>
          </p:grpSpPr>
          <p:sp>
            <p:nvSpPr>
              <p:cNvPr id="32" name="椭圆 31"/>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sp>
        <p:nvSpPr>
          <p:cNvPr id="66" name="文本框 65"/>
          <p:cNvSpPr txBox="1"/>
          <p:nvPr/>
        </p:nvSpPr>
        <p:spPr>
          <a:xfrm>
            <a:off x="7130428" y="2124552"/>
            <a:ext cx="5563188" cy="584775"/>
          </a:xfrm>
          <a:prstGeom prst="rect">
            <a:avLst/>
          </a:prstGeom>
          <a:noFill/>
        </p:spPr>
        <p:txBody>
          <a:bodyPr wrap="square" rtlCol="0">
            <a:spAutoFit/>
          </a:bodyPr>
          <a:lstStyle/>
          <a:p>
            <a:r>
              <a:rPr lang="zh-CN" altLang="en-US" sz="3200" dirty="0">
                <a:solidFill>
                  <a:schemeClr val="tx1">
                    <a:lumMod val="65000"/>
                    <a:lumOff val="35000"/>
                  </a:schemeClr>
                </a:solidFill>
              </a:rPr>
              <a:t>系统需求分析</a:t>
            </a:r>
          </a:p>
        </p:txBody>
      </p:sp>
      <p:grpSp>
        <p:nvGrpSpPr>
          <p:cNvPr id="55" name="组合 54"/>
          <p:cNvGrpSpPr/>
          <p:nvPr/>
        </p:nvGrpSpPr>
        <p:grpSpPr>
          <a:xfrm>
            <a:off x="6767243" y="3767274"/>
            <a:ext cx="1008000" cy="1008000"/>
            <a:chOff x="8436382" y="2178535"/>
            <a:chExt cx="1008000" cy="1008000"/>
          </a:xfrm>
        </p:grpSpPr>
        <p:sp>
          <p:nvSpPr>
            <p:cNvPr id="51" name="椭圆 50"/>
            <p:cNvSpPr/>
            <p:nvPr/>
          </p:nvSpPr>
          <p:spPr>
            <a:xfrm>
              <a:off x="8436382" y="2178535"/>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502232" y="2244385"/>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9561" y="2432946"/>
              <a:ext cx="681643" cy="613479"/>
            </a:xfrm>
            <a:prstGeom prst="rect">
              <a:avLst/>
            </a:prstGeom>
          </p:spPr>
        </p:pic>
      </p:grpSp>
      <p:sp>
        <p:nvSpPr>
          <p:cNvPr id="67" name="文本框 66"/>
          <p:cNvSpPr txBox="1"/>
          <p:nvPr/>
        </p:nvSpPr>
        <p:spPr>
          <a:xfrm>
            <a:off x="7857997" y="3978694"/>
            <a:ext cx="4390406" cy="584775"/>
          </a:xfrm>
          <a:prstGeom prst="rect">
            <a:avLst/>
          </a:prstGeom>
          <a:noFill/>
        </p:spPr>
        <p:txBody>
          <a:bodyPr wrap="square" rtlCol="0">
            <a:spAutoFit/>
          </a:bodyPr>
          <a:lstStyle/>
          <a:p>
            <a:r>
              <a:rPr lang="en-US" altLang="zh-CN" sz="3200" dirty="0">
                <a:solidFill>
                  <a:schemeClr val="tx1">
                    <a:lumMod val="65000"/>
                    <a:lumOff val="35000"/>
                  </a:schemeClr>
                </a:solidFill>
              </a:rPr>
              <a:t>UML</a:t>
            </a:r>
            <a:r>
              <a:rPr lang="zh-CN" altLang="en-US" sz="3200" dirty="0">
                <a:solidFill>
                  <a:schemeClr val="tx1">
                    <a:lumMod val="65000"/>
                    <a:lumOff val="35000"/>
                  </a:schemeClr>
                </a:solidFill>
              </a:rPr>
              <a:t>基本模型</a:t>
            </a:r>
          </a:p>
        </p:txBody>
      </p:sp>
      <p:grpSp>
        <p:nvGrpSpPr>
          <p:cNvPr id="63" name="组合 62"/>
          <p:cNvGrpSpPr/>
          <p:nvPr/>
        </p:nvGrpSpPr>
        <p:grpSpPr>
          <a:xfrm>
            <a:off x="5651179" y="5702190"/>
            <a:ext cx="1008000" cy="1008000"/>
            <a:chOff x="7998232" y="5129653"/>
            <a:chExt cx="1008000" cy="1008000"/>
          </a:xfrm>
        </p:grpSpPr>
        <p:sp>
          <p:nvSpPr>
            <p:cNvPr id="62" name="椭圆 61"/>
            <p:cNvSpPr/>
            <p:nvPr/>
          </p:nvSpPr>
          <p:spPr>
            <a:xfrm>
              <a:off x="7998232" y="5129653"/>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8064082" y="5195503"/>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96232" y="5239074"/>
              <a:ext cx="612000" cy="789158"/>
            </a:xfrm>
            <a:prstGeom prst="rect">
              <a:avLst/>
            </a:prstGeom>
          </p:spPr>
        </p:pic>
      </p:grpSp>
      <p:sp>
        <p:nvSpPr>
          <p:cNvPr id="69" name="文本框 68"/>
          <p:cNvSpPr txBox="1"/>
          <p:nvPr/>
        </p:nvSpPr>
        <p:spPr>
          <a:xfrm>
            <a:off x="6735379" y="5913803"/>
            <a:ext cx="4390406" cy="584775"/>
          </a:xfrm>
          <a:prstGeom prst="rect">
            <a:avLst/>
          </a:prstGeom>
          <a:noFill/>
        </p:spPr>
        <p:txBody>
          <a:bodyPr wrap="square" rtlCol="0">
            <a:spAutoFit/>
          </a:bodyPr>
          <a:lstStyle/>
          <a:p>
            <a:r>
              <a:rPr lang="zh-CN" altLang="en-US" sz="3200" dirty="0">
                <a:solidFill>
                  <a:schemeClr val="tx1">
                    <a:lumMod val="65000"/>
                    <a:lumOff val="35000"/>
                  </a:schemeClr>
                </a:solidFill>
              </a:rPr>
              <a:t>分工</a:t>
            </a:r>
          </a:p>
        </p:txBody>
      </p:sp>
      <p:sp>
        <p:nvSpPr>
          <p:cNvPr id="3" name="灯片编号占位符 2"/>
          <p:cNvSpPr>
            <a:spLocks noGrp="1"/>
          </p:cNvSpPr>
          <p:nvPr>
            <p:ph type="sldNum" sz="quarter" idx="12"/>
          </p:nvPr>
        </p:nvSpPr>
        <p:spPr/>
        <p:txBody>
          <a:bodyPr/>
          <a:lstStyle/>
          <a:p>
            <a:fld id="{370D8578-DDD4-487D-A316-C8E65CC577E1}" type="slidenum">
              <a:rPr lang="zh-CN" altLang="en-US" smtClean="0"/>
              <a:t>2</a:t>
            </a:fld>
            <a:endParaRPr lang="zh-CN" altLang="en-US"/>
          </a:p>
        </p:txBody>
      </p:sp>
      <p:grpSp>
        <p:nvGrpSpPr>
          <p:cNvPr id="41" name="组合 40">
            <a:extLst>
              <a:ext uri="{FF2B5EF4-FFF2-40B4-BE49-F238E27FC236}">
                <a16:creationId xmlns:a16="http://schemas.microsoft.com/office/drawing/2014/main" id="{BE9408BC-0FDA-4200-968F-74D30EF8F55F}"/>
              </a:ext>
            </a:extLst>
          </p:cNvPr>
          <p:cNvGrpSpPr/>
          <p:nvPr/>
        </p:nvGrpSpPr>
        <p:grpSpPr>
          <a:xfrm>
            <a:off x="4904892" y="268673"/>
            <a:ext cx="1008000" cy="1008000"/>
            <a:chOff x="8044308" y="3488472"/>
            <a:chExt cx="1008000" cy="1008000"/>
          </a:xfrm>
        </p:grpSpPr>
        <p:sp>
          <p:nvSpPr>
            <p:cNvPr id="42" name="椭圆 41">
              <a:extLst>
                <a:ext uri="{FF2B5EF4-FFF2-40B4-BE49-F238E27FC236}">
                  <a16:creationId xmlns:a16="http://schemas.microsoft.com/office/drawing/2014/main" id="{92293AB9-CF8B-4929-934E-89BB38647864}"/>
                </a:ext>
              </a:extLst>
            </p:cNvPr>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a:extLst>
                <a:ext uri="{FF2B5EF4-FFF2-40B4-BE49-F238E27FC236}">
                  <a16:creationId xmlns:a16="http://schemas.microsoft.com/office/drawing/2014/main" id="{93FEDD74-8738-4687-B917-75C46604CBAE}"/>
                </a:ext>
              </a:extLst>
            </p:cNvPr>
            <p:cNvGrpSpPr/>
            <p:nvPr/>
          </p:nvGrpSpPr>
          <p:grpSpPr>
            <a:xfrm>
              <a:off x="8110158" y="3554322"/>
              <a:ext cx="876300" cy="876300"/>
              <a:chOff x="8110158" y="3554322"/>
              <a:chExt cx="876300" cy="876300"/>
            </a:xfrm>
          </p:grpSpPr>
          <p:sp>
            <p:nvSpPr>
              <p:cNvPr id="49" name="椭圆 48">
                <a:extLst>
                  <a:ext uri="{FF2B5EF4-FFF2-40B4-BE49-F238E27FC236}">
                    <a16:creationId xmlns:a16="http://schemas.microsoft.com/office/drawing/2014/main" id="{9FC5D0D7-1BF1-4FC2-9ACA-E46790EFEA81}"/>
                  </a:ext>
                </a:extLst>
              </p:cNvPr>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0" name="图片 49">
                <a:extLst>
                  <a:ext uri="{FF2B5EF4-FFF2-40B4-BE49-F238E27FC236}">
                    <a16:creationId xmlns:a16="http://schemas.microsoft.com/office/drawing/2014/main" id="{6EDE7AF8-3B73-451C-B4BA-689B98EF65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sp>
        <p:nvSpPr>
          <p:cNvPr id="52" name="文本框 51">
            <a:extLst>
              <a:ext uri="{FF2B5EF4-FFF2-40B4-BE49-F238E27FC236}">
                <a16:creationId xmlns:a16="http://schemas.microsoft.com/office/drawing/2014/main" id="{7D5E20E8-5D4D-46F9-BAB3-36DD5D6A21CD}"/>
              </a:ext>
            </a:extLst>
          </p:cNvPr>
          <p:cNvSpPr txBox="1"/>
          <p:nvPr/>
        </p:nvSpPr>
        <p:spPr>
          <a:xfrm>
            <a:off x="6171046" y="503988"/>
            <a:ext cx="5563188" cy="584775"/>
          </a:xfrm>
          <a:prstGeom prst="rect">
            <a:avLst/>
          </a:prstGeom>
          <a:noFill/>
        </p:spPr>
        <p:txBody>
          <a:bodyPr wrap="square" rtlCol="0">
            <a:spAutoFit/>
          </a:bodyPr>
          <a:lstStyle/>
          <a:p>
            <a:r>
              <a:rPr lang="zh-CN" altLang="en-US" sz="3200" dirty="0">
                <a:solidFill>
                  <a:schemeClr val="tx1">
                    <a:lumMod val="65000"/>
                    <a:lumOff val="35000"/>
                  </a:schemeClr>
                </a:solidFill>
              </a:rPr>
              <a:t>数据库发展史</a:t>
            </a:r>
            <a:endParaRPr lang="en-US" altLang="zh-CN" sz="3200" dirty="0">
              <a:solidFill>
                <a:schemeClr val="tx1">
                  <a:lumMod val="65000"/>
                  <a:lumOff val="35000"/>
                </a:schemeClr>
              </a:solidFill>
            </a:endParaRPr>
          </a:p>
        </p:txBody>
      </p:sp>
    </p:spTree>
    <p:extLst>
      <p:ext uri="{BB962C8B-B14F-4D97-AF65-F5344CB8AC3E}">
        <p14:creationId xmlns:p14="http://schemas.microsoft.com/office/powerpoint/2010/main" val="41692006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normAutofit/>
          </a:bodyPr>
          <a:lstStyle/>
          <a:p>
            <a:r>
              <a:rPr lang="zh-CN" altLang="en-US" dirty="0"/>
              <a:t>数据库起源</a:t>
            </a:r>
          </a:p>
        </p:txBody>
      </p:sp>
      <p:sp>
        <p:nvSpPr>
          <p:cNvPr id="26" name="灯片编号占位符 25"/>
          <p:cNvSpPr>
            <a:spLocks noGrp="1"/>
          </p:cNvSpPr>
          <p:nvPr>
            <p:ph type="sldNum" sz="quarter" idx="12"/>
          </p:nvPr>
        </p:nvSpPr>
        <p:spPr>
          <a:xfrm>
            <a:off x="10228894" y="6356350"/>
            <a:ext cx="2743200" cy="365125"/>
          </a:xfrm>
        </p:spPr>
        <p:txBody>
          <a:bodyPr/>
          <a:lstStyle/>
          <a:p>
            <a:fld id="{370D8578-DDD4-487D-A316-C8E65CC577E1}" type="slidenum">
              <a:rPr lang="zh-CN" altLang="en-US" smtClean="0"/>
              <a:t>3</a:t>
            </a:fld>
            <a:endParaRPr lang="zh-CN" altLang="en-US"/>
          </a:p>
        </p:txBody>
      </p:sp>
      <p:grpSp>
        <p:nvGrpSpPr>
          <p:cNvPr id="64" name="组合 63"/>
          <p:cNvGrpSpPr/>
          <p:nvPr/>
        </p:nvGrpSpPr>
        <p:grpSpPr>
          <a:xfrm>
            <a:off x="10962009" y="-4963"/>
            <a:ext cx="1008000" cy="1243629"/>
            <a:chOff x="10962009" y="-4963"/>
            <a:chExt cx="1008000" cy="1243629"/>
          </a:xfrm>
        </p:grpSpPr>
        <p:sp>
          <p:nvSpPr>
            <p:cNvPr id="63" name="矩形 62"/>
            <p:cNvSpPr/>
            <p:nvPr/>
          </p:nvSpPr>
          <p:spPr>
            <a:xfrm>
              <a:off x="10969209"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10962009" y="230666"/>
              <a:ext cx="1008000" cy="1008000"/>
              <a:chOff x="8044308" y="3488472"/>
              <a:chExt cx="1008000" cy="1008000"/>
            </a:xfrm>
          </p:grpSpPr>
          <p:sp>
            <p:nvSpPr>
              <p:cNvPr id="59" name="椭圆 58"/>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a:off x="8110158" y="3554322"/>
                <a:ext cx="876300" cy="876300"/>
                <a:chOff x="8110158" y="3554322"/>
                <a:chExt cx="876300" cy="876300"/>
              </a:xfrm>
            </p:grpSpPr>
            <p:sp>
              <p:nvSpPr>
                <p:cNvPr id="61" name="椭圆 60"/>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grpSp>
      <p:sp>
        <p:nvSpPr>
          <p:cNvPr id="11" name="圆角矩形 10"/>
          <p:cNvSpPr/>
          <p:nvPr/>
        </p:nvSpPr>
        <p:spPr>
          <a:xfrm>
            <a:off x="567216" y="1280679"/>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数据库诞生</a:t>
            </a:r>
          </a:p>
        </p:txBody>
      </p:sp>
      <p:sp>
        <p:nvSpPr>
          <p:cNvPr id="23" name="圆角矩形 22"/>
          <p:cNvSpPr/>
          <p:nvPr/>
        </p:nvSpPr>
        <p:spPr>
          <a:xfrm>
            <a:off x="3430293" y="1280679"/>
            <a:ext cx="2275764"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关系型数据库</a:t>
            </a:r>
          </a:p>
        </p:txBody>
      </p:sp>
      <p:sp>
        <p:nvSpPr>
          <p:cNvPr id="24" name="圆角矩形 23"/>
          <p:cNvSpPr/>
          <p:nvPr/>
        </p:nvSpPr>
        <p:spPr>
          <a:xfrm>
            <a:off x="6360261" y="1280679"/>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结构化查询语言</a:t>
            </a:r>
            <a:endParaRPr lang="en-US" altLang="zh-CN" sz="2400" b="1" dirty="0"/>
          </a:p>
        </p:txBody>
      </p:sp>
      <p:sp>
        <p:nvSpPr>
          <p:cNvPr id="17" name="文本框 16">
            <a:extLst>
              <a:ext uri="{FF2B5EF4-FFF2-40B4-BE49-F238E27FC236}">
                <a16:creationId xmlns:a16="http://schemas.microsoft.com/office/drawing/2014/main" id="{33161F52-BE3D-4303-A89D-2511D63950B7}"/>
              </a:ext>
            </a:extLst>
          </p:cNvPr>
          <p:cNvSpPr txBox="1"/>
          <p:nvPr/>
        </p:nvSpPr>
        <p:spPr>
          <a:xfrm>
            <a:off x="137233" y="3319689"/>
            <a:ext cx="2973594" cy="2585323"/>
          </a:xfrm>
          <a:prstGeom prst="rect">
            <a:avLst/>
          </a:prstGeom>
          <a:noFill/>
        </p:spPr>
        <p:txBody>
          <a:bodyPr wrap="square" rtlCol="0">
            <a:spAutoFit/>
          </a:bodyPr>
          <a:lstStyle/>
          <a:p>
            <a:r>
              <a:rPr lang="zh-CN" altLang="en-US" b="1" dirty="0">
                <a:latin typeface="黑体" panose="02010609060101010101" pitchFamily="49" charset="-122"/>
                <a:ea typeface="黑体" panose="02010609060101010101" pitchFamily="49" charset="-122"/>
              </a:rPr>
              <a:t>穿孔卡片</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发明第一个磁盘驱动器</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the Model 305 RAMAC</a:t>
            </a:r>
          </a:p>
          <a:p>
            <a:r>
              <a:rPr lang="en-US" altLang="zh-CN" b="1" dirty="0">
                <a:latin typeface="黑体" panose="02010609060101010101" pitchFamily="49" charset="-122"/>
                <a:ea typeface="黑体" panose="02010609060101010101" pitchFamily="49" charset="-122"/>
              </a:rPr>
              <a:t>1961</a:t>
            </a:r>
            <a:r>
              <a:rPr lang="zh-CN" altLang="en-US" b="1" dirty="0">
                <a:latin typeface="黑体" panose="02010609060101010101" pitchFamily="49" charset="-122"/>
                <a:ea typeface="黑体" panose="02010609060101010101" pitchFamily="49" charset="-122"/>
              </a:rPr>
              <a:t>美国通用电气公司开发出第一个网状数据库</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1968</a:t>
            </a:r>
            <a:r>
              <a:rPr lang="zh-CN" altLang="en-US" b="1" dirty="0">
                <a:latin typeface="黑体" panose="02010609060101010101" pitchFamily="49" charset="-122"/>
                <a:ea typeface="黑体" panose="02010609060101010101" pitchFamily="49" charset="-122"/>
              </a:rPr>
              <a:t>年</a:t>
            </a:r>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开发出</a:t>
            </a:r>
            <a:r>
              <a:rPr lang="en-US" altLang="zh-CN" b="1" dirty="0">
                <a:latin typeface="黑体" panose="02010609060101010101" pitchFamily="49" charset="-122"/>
                <a:ea typeface="黑体" panose="02010609060101010101" pitchFamily="49" charset="-122"/>
              </a:rPr>
              <a:t>IMS</a:t>
            </a:r>
            <a:r>
              <a:rPr lang="zh-CN" altLang="en-US" b="1" dirty="0">
                <a:latin typeface="黑体" panose="02010609060101010101" pitchFamily="49" charset="-122"/>
                <a:ea typeface="黑体" panose="02010609060101010101" pitchFamily="49" charset="-122"/>
              </a:rPr>
              <a:t>层次性数据库</a:t>
            </a:r>
            <a:endParaRPr lang="en-US" altLang="zh-CN" b="1" dirty="0">
              <a:latin typeface="黑体" panose="02010609060101010101" pitchFamily="49" charset="-122"/>
              <a:ea typeface="黑体" panose="02010609060101010101" pitchFamily="49" charset="-122"/>
            </a:endParaRPr>
          </a:p>
          <a:p>
            <a:endParaRPr lang="en-US" altLang="zh-CN" dirty="0">
              <a:solidFill>
                <a:schemeClr val="tx1">
                  <a:lumMod val="50000"/>
                  <a:lumOff val="50000"/>
                </a:schemeClr>
              </a:solidFill>
              <a:latin typeface="微软雅黑 Light" panose="020B0502040204020203" pitchFamily="34" charset="-122"/>
              <a:ea typeface="微软雅黑 Light" panose="020B0502040204020203" pitchFamily="34" charset="-122"/>
            </a:endParaRPr>
          </a:p>
          <a:p>
            <a:endParaRPr lang="en-US" altLang="zh-CN" dirty="0">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
        <p:nvSpPr>
          <p:cNvPr id="18" name="文本框 17">
            <a:extLst>
              <a:ext uri="{FF2B5EF4-FFF2-40B4-BE49-F238E27FC236}">
                <a16:creationId xmlns:a16="http://schemas.microsoft.com/office/drawing/2014/main" id="{0A807786-1170-4F0F-8D00-F259B44C3416}"/>
              </a:ext>
            </a:extLst>
          </p:cNvPr>
          <p:cNvSpPr txBox="1"/>
          <p:nvPr/>
        </p:nvSpPr>
        <p:spPr>
          <a:xfrm>
            <a:off x="3218955" y="3419391"/>
            <a:ext cx="2814204" cy="1754326"/>
          </a:xfrm>
          <a:prstGeom prst="rect">
            <a:avLst/>
          </a:prstGeom>
          <a:noFill/>
        </p:spPr>
        <p:txBody>
          <a:bodyPr wrap="square" rtlCol="0">
            <a:spAutoFit/>
          </a:bodyPr>
          <a:lstStyle/>
          <a:p>
            <a:r>
              <a:rPr lang="en-US" altLang="zh-CN" b="1" dirty="0">
                <a:latin typeface="黑体" panose="02010609060101010101" pitchFamily="49" charset="-122"/>
                <a:ea typeface="黑体" panose="02010609060101010101" pitchFamily="49" charset="-122"/>
              </a:rPr>
              <a:t>1970</a:t>
            </a:r>
            <a:r>
              <a:rPr lang="zh-CN" altLang="en-US" b="1" dirty="0">
                <a:latin typeface="黑体" panose="02010609060101010101" pitchFamily="49" charset="-122"/>
                <a:ea typeface="黑体" panose="02010609060101010101" pitchFamily="49" charset="-122"/>
              </a:rPr>
              <a:t>，</a:t>
            </a:r>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提出关系模型的概念</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1976</a:t>
            </a:r>
            <a:r>
              <a:rPr lang="zh-CN" altLang="en-US" b="1" dirty="0">
                <a:latin typeface="黑体" panose="02010609060101010101" pitchFamily="49" charset="-122"/>
                <a:ea typeface="黑体" panose="02010609060101010101" pitchFamily="49" charset="-122"/>
              </a:rPr>
              <a:t>年</a:t>
            </a:r>
            <a:r>
              <a:rPr lang="en-US" altLang="zh-CN" b="1" dirty="0">
                <a:latin typeface="黑体" panose="02010609060101010101" pitchFamily="49" charset="-122"/>
                <a:ea typeface="黑体" panose="02010609060101010101" pitchFamily="49" charset="-122"/>
              </a:rPr>
              <a:t>Honeywell</a:t>
            </a:r>
            <a:r>
              <a:rPr lang="zh-CN" altLang="en-US" b="1" dirty="0">
                <a:latin typeface="黑体" panose="02010609060101010101" pitchFamily="49" charset="-122"/>
                <a:ea typeface="黑体" panose="02010609060101010101" pitchFamily="49" charset="-122"/>
              </a:rPr>
              <a:t>发开发出第一个商用关系型数据库</a:t>
            </a:r>
            <a:endParaRPr lang="en-US" altLang="zh-CN" b="1" dirty="0">
              <a:latin typeface="黑体" panose="02010609060101010101" pitchFamily="49" charset="-122"/>
              <a:ea typeface="黑体" panose="02010609060101010101" pitchFamily="49" charset="-122"/>
            </a:endParaRPr>
          </a:p>
          <a:p>
            <a:endParaRPr lang="en-US" altLang="zh-CN" b="1" dirty="0">
              <a:latin typeface="微软雅黑 Light" panose="020B0502040204020203" pitchFamily="34" charset="-122"/>
              <a:ea typeface="微软雅黑 Light" panose="020B0502040204020203" pitchFamily="34" charset="-122"/>
            </a:endParaRPr>
          </a:p>
        </p:txBody>
      </p:sp>
      <p:sp>
        <p:nvSpPr>
          <p:cNvPr id="19" name="文本框 18">
            <a:extLst>
              <a:ext uri="{FF2B5EF4-FFF2-40B4-BE49-F238E27FC236}">
                <a16:creationId xmlns:a16="http://schemas.microsoft.com/office/drawing/2014/main" id="{731BD8DE-BBED-4B01-B795-43A04E0E7875}"/>
              </a:ext>
            </a:extLst>
          </p:cNvPr>
          <p:cNvSpPr txBox="1"/>
          <p:nvPr/>
        </p:nvSpPr>
        <p:spPr>
          <a:xfrm>
            <a:off x="6033159" y="3265794"/>
            <a:ext cx="2814204" cy="2308324"/>
          </a:xfrm>
          <a:prstGeom prst="rect">
            <a:avLst/>
          </a:prstGeom>
          <a:noFill/>
        </p:spPr>
        <p:txBody>
          <a:bodyPr wrap="square" rtlCol="0">
            <a:spAutoFit/>
          </a:bodyPr>
          <a:lstStyle/>
          <a:p>
            <a:r>
              <a:rPr lang="en-US" altLang="zh-CN" b="1" dirty="0">
                <a:latin typeface="黑体" panose="02010609060101010101" pitchFamily="49" charset="-122"/>
                <a:ea typeface="黑体" panose="02010609060101010101" pitchFamily="49" charset="-122"/>
              </a:rPr>
              <a:t>1974 </a:t>
            </a:r>
            <a:r>
              <a:rPr lang="zh-CN" altLang="en-US" b="1" dirty="0">
                <a:latin typeface="黑体" panose="02010609060101010101" pitchFamily="49" charset="-122"/>
                <a:ea typeface="黑体" panose="02010609060101010101" pitchFamily="49" charset="-122"/>
              </a:rPr>
              <a:t>年</a:t>
            </a:r>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研究员提出</a:t>
            </a:r>
            <a:r>
              <a:rPr lang="en-US" altLang="zh-CN" b="1" dirty="0">
                <a:latin typeface="黑体" panose="02010609060101010101" pitchFamily="49" charset="-122"/>
                <a:ea typeface="黑体" panose="02010609060101010101" pitchFamily="49" charset="-122"/>
              </a:rPr>
              <a:t>SQL</a:t>
            </a:r>
            <a:r>
              <a:rPr lang="zh-CN" altLang="en-US" b="1" dirty="0">
                <a:latin typeface="黑体" panose="02010609060101010101" pitchFamily="49" charset="-122"/>
                <a:ea typeface="黑体" panose="02010609060101010101" pitchFamily="49" charset="-122"/>
              </a:rPr>
              <a:t>语言，包括查询，操纵，定义和控制</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1986</a:t>
            </a:r>
            <a:r>
              <a:rPr lang="zh-CN" altLang="en-US" b="1" dirty="0">
                <a:latin typeface="黑体" panose="02010609060101010101" pitchFamily="49" charset="-122"/>
                <a:ea typeface="黑体" panose="02010609060101010101" pitchFamily="49" charset="-122"/>
              </a:rPr>
              <a:t>年，</a:t>
            </a:r>
            <a:r>
              <a:rPr lang="en-US" altLang="zh-CN" b="1" dirty="0">
                <a:latin typeface="黑体" panose="02010609060101010101" pitchFamily="49" charset="-122"/>
                <a:ea typeface="黑体" panose="02010609060101010101" pitchFamily="49" charset="-122"/>
              </a:rPr>
              <a:t>ANSI</a:t>
            </a:r>
            <a:r>
              <a:rPr lang="zh-CN" altLang="en-US" b="1" dirty="0">
                <a:latin typeface="黑体" panose="02010609060101010101" pitchFamily="49" charset="-122"/>
                <a:ea typeface="黑体" panose="02010609060101010101" pitchFamily="49" charset="-122"/>
              </a:rPr>
              <a:t>把</a:t>
            </a:r>
            <a:r>
              <a:rPr lang="en-US" altLang="zh-CN" b="1" dirty="0">
                <a:latin typeface="黑体" panose="02010609060101010101" pitchFamily="49" charset="-122"/>
                <a:ea typeface="黑体" panose="02010609060101010101" pitchFamily="49" charset="-122"/>
              </a:rPr>
              <a:t>SQL</a:t>
            </a:r>
            <a:r>
              <a:rPr lang="zh-CN" altLang="en-US" b="1" dirty="0">
                <a:latin typeface="黑体" panose="02010609060101010101" pitchFamily="49" charset="-122"/>
                <a:ea typeface="黑体" panose="02010609060101010101" pitchFamily="49" charset="-122"/>
              </a:rPr>
              <a:t>作为关系数据库语言的美国标准</a:t>
            </a:r>
            <a:endParaRPr lang="en-US" altLang="zh-CN" b="1" dirty="0">
              <a:latin typeface="黑体" panose="02010609060101010101" pitchFamily="49" charset="-122"/>
              <a:ea typeface="黑体" panose="02010609060101010101" pitchFamily="49" charset="-122"/>
            </a:endParaRPr>
          </a:p>
          <a:p>
            <a:r>
              <a:rPr lang="zh-CN" altLang="en-US" b="1" dirty="0">
                <a:latin typeface="黑体" panose="02010609060101010101" pitchFamily="49" charset="-122"/>
                <a:ea typeface="黑体" panose="02010609060101010101" pitchFamily="49" charset="-122"/>
              </a:rPr>
              <a:t>目前</a:t>
            </a:r>
            <a:r>
              <a:rPr lang="en-US" altLang="zh-CN" b="1" dirty="0">
                <a:latin typeface="黑体" panose="02010609060101010101" pitchFamily="49" charset="-122"/>
                <a:ea typeface="黑体" panose="02010609060101010101" pitchFamily="49" charset="-122"/>
              </a:rPr>
              <a:t>SQL</a:t>
            </a:r>
            <a:r>
              <a:rPr lang="zh-CN" altLang="en-US" b="1" dirty="0">
                <a:latin typeface="黑体" panose="02010609060101010101" pitchFamily="49" charset="-122"/>
                <a:ea typeface="黑体" panose="02010609060101010101" pitchFamily="49" charset="-122"/>
              </a:rPr>
              <a:t>共有三个标准：</a:t>
            </a:r>
            <a:r>
              <a:rPr lang="en-US" altLang="zh-CN" b="1" dirty="0">
                <a:latin typeface="黑体" panose="02010609060101010101" pitchFamily="49" charset="-122"/>
                <a:ea typeface="黑体" panose="02010609060101010101" pitchFamily="49" charset="-122"/>
              </a:rPr>
              <a:t>SQL89,SQL92,SQL3</a:t>
            </a:r>
          </a:p>
        </p:txBody>
      </p:sp>
      <p:sp>
        <p:nvSpPr>
          <p:cNvPr id="22" name="圆角矩形 10">
            <a:extLst>
              <a:ext uri="{FF2B5EF4-FFF2-40B4-BE49-F238E27FC236}">
                <a16:creationId xmlns:a16="http://schemas.microsoft.com/office/drawing/2014/main" id="{A7C5BAC2-0953-490E-B6E7-E224F8AACC3A}"/>
              </a:ext>
            </a:extLst>
          </p:cNvPr>
          <p:cNvSpPr/>
          <p:nvPr/>
        </p:nvSpPr>
        <p:spPr>
          <a:xfrm>
            <a:off x="9277346" y="1280679"/>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甲骨文公司</a:t>
            </a:r>
          </a:p>
        </p:txBody>
      </p:sp>
      <p:sp>
        <p:nvSpPr>
          <p:cNvPr id="25" name="文本框 24">
            <a:extLst>
              <a:ext uri="{FF2B5EF4-FFF2-40B4-BE49-F238E27FC236}">
                <a16:creationId xmlns:a16="http://schemas.microsoft.com/office/drawing/2014/main" id="{C6BE1B2F-9690-4822-9A73-A9E973BEDE0F}"/>
              </a:ext>
            </a:extLst>
          </p:cNvPr>
          <p:cNvSpPr txBox="1"/>
          <p:nvPr/>
        </p:nvSpPr>
        <p:spPr>
          <a:xfrm>
            <a:off x="8847363" y="3319689"/>
            <a:ext cx="2814204" cy="1754326"/>
          </a:xfrm>
          <a:prstGeom prst="rect">
            <a:avLst/>
          </a:prstGeom>
          <a:noFill/>
        </p:spPr>
        <p:txBody>
          <a:bodyPr wrap="square" rtlCol="0">
            <a:spAutoFit/>
          </a:bodyPr>
          <a:lstStyle/>
          <a:p>
            <a:r>
              <a:rPr lang="en-US" altLang="zh-CN" b="1" dirty="0">
                <a:latin typeface="黑体" panose="02010609060101010101" pitchFamily="49" charset="-122"/>
                <a:ea typeface="黑体" panose="02010609060101010101" pitchFamily="49" charset="-122"/>
              </a:rPr>
              <a:t>1976</a:t>
            </a:r>
            <a:r>
              <a:rPr lang="zh-CN" altLang="en-US" b="1" dirty="0">
                <a:latin typeface="黑体" panose="02010609060101010101" pitchFamily="49" charset="-122"/>
                <a:ea typeface="黑体" panose="02010609060101010101" pitchFamily="49" charset="-122"/>
              </a:rPr>
              <a:t>年</a:t>
            </a:r>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发表了数据库关系理论，并介绍了</a:t>
            </a:r>
            <a:r>
              <a:rPr lang="en-US" altLang="zh-CN" b="1" dirty="0">
                <a:latin typeface="黑体" panose="02010609060101010101" pitchFamily="49" charset="-122"/>
                <a:ea typeface="黑体" panose="02010609060101010101" pitchFamily="49" charset="-122"/>
              </a:rPr>
              <a:t>SQL</a:t>
            </a:r>
          </a:p>
          <a:p>
            <a:r>
              <a:rPr lang="zh-CN" altLang="en-US" b="1" dirty="0">
                <a:latin typeface="黑体" panose="02010609060101010101" pitchFamily="49" charset="-122"/>
                <a:ea typeface="黑体" panose="02010609060101010101" pitchFamily="49" charset="-122"/>
              </a:rPr>
              <a:t>几个月后</a:t>
            </a:r>
            <a:r>
              <a:rPr lang="en-US" altLang="zh-CN" b="1" dirty="0">
                <a:latin typeface="黑体" panose="02010609060101010101" pitchFamily="49" charset="-122"/>
                <a:ea typeface="黑体" panose="02010609060101010101" pitchFamily="49" charset="-122"/>
              </a:rPr>
              <a:t>Oracle1.0</a:t>
            </a:r>
            <a:r>
              <a:rPr lang="zh-CN" altLang="en-US" b="1" dirty="0">
                <a:latin typeface="黑体" panose="02010609060101010101" pitchFamily="49" charset="-122"/>
                <a:ea typeface="黑体" panose="02010609060101010101" pitchFamily="49" charset="-122"/>
              </a:rPr>
              <a:t>诞生</a:t>
            </a:r>
            <a:endParaRPr lang="en-US" altLang="zh-CN" b="1" dirty="0">
              <a:latin typeface="黑体" panose="02010609060101010101" pitchFamily="49" charset="-122"/>
              <a:ea typeface="黑体" panose="02010609060101010101" pitchFamily="49" charset="-122"/>
            </a:endParaRPr>
          </a:p>
          <a:p>
            <a:r>
              <a:rPr lang="en-US" altLang="zh-CN" b="1" dirty="0">
                <a:latin typeface="黑体" panose="02010609060101010101" pitchFamily="49" charset="-122"/>
                <a:ea typeface="黑体" panose="02010609060101010101" pitchFamily="49" charset="-122"/>
              </a:rPr>
              <a:t>IBM</a:t>
            </a:r>
            <a:r>
              <a:rPr lang="zh-CN" altLang="en-US" b="1" dirty="0">
                <a:latin typeface="黑体" panose="02010609060101010101" pitchFamily="49" charset="-122"/>
                <a:ea typeface="黑体" panose="02010609060101010101" pitchFamily="49" charset="-122"/>
              </a:rPr>
              <a:t>不开发的原因是他们已经有了销售的还不错的层次数据库</a:t>
            </a:r>
            <a:r>
              <a:rPr lang="en-US" altLang="zh-CN" b="1" dirty="0">
                <a:latin typeface="黑体" panose="02010609060101010101" pitchFamily="49" charset="-122"/>
                <a:ea typeface="黑体" panose="02010609060101010101" pitchFamily="49" charset="-122"/>
              </a:rPr>
              <a:t>IMS</a:t>
            </a:r>
          </a:p>
        </p:txBody>
      </p:sp>
    </p:spTree>
    <p:extLst>
      <p:ext uri="{BB962C8B-B14F-4D97-AF65-F5344CB8AC3E}">
        <p14:creationId xmlns:p14="http://schemas.microsoft.com/office/powerpoint/2010/main" val="1212134024"/>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normAutofit/>
          </a:bodyPr>
          <a:lstStyle/>
          <a:p>
            <a:r>
              <a:rPr lang="zh-CN" altLang="en-US" dirty="0"/>
              <a:t>数据库发展阶段特点</a:t>
            </a:r>
          </a:p>
        </p:txBody>
      </p:sp>
      <p:sp>
        <p:nvSpPr>
          <p:cNvPr id="26" name="灯片编号占位符 25"/>
          <p:cNvSpPr>
            <a:spLocks noGrp="1"/>
          </p:cNvSpPr>
          <p:nvPr>
            <p:ph type="sldNum" sz="quarter" idx="12"/>
          </p:nvPr>
        </p:nvSpPr>
        <p:spPr/>
        <p:txBody>
          <a:bodyPr/>
          <a:lstStyle/>
          <a:p>
            <a:fld id="{370D8578-DDD4-487D-A316-C8E65CC577E1}" type="slidenum">
              <a:rPr lang="zh-CN" altLang="en-US" smtClean="0"/>
              <a:t>4</a:t>
            </a:fld>
            <a:endParaRPr lang="zh-CN" altLang="en-US"/>
          </a:p>
        </p:txBody>
      </p:sp>
      <p:grpSp>
        <p:nvGrpSpPr>
          <p:cNvPr id="64" name="组合 63"/>
          <p:cNvGrpSpPr/>
          <p:nvPr/>
        </p:nvGrpSpPr>
        <p:grpSpPr>
          <a:xfrm>
            <a:off x="10962009" y="-4963"/>
            <a:ext cx="1008000" cy="1243629"/>
            <a:chOff x="10962009" y="-4963"/>
            <a:chExt cx="1008000" cy="1243629"/>
          </a:xfrm>
        </p:grpSpPr>
        <p:sp>
          <p:nvSpPr>
            <p:cNvPr id="63" name="矩形 62"/>
            <p:cNvSpPr/>
            <p:nvPr/>
          </p:nvSpPr>
          <p:spPr>
            <a:xfrm>
              <a:off x="10969209"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10962009" y="230666"/>
              <a:ext cx="1008000" cy="1008000"/>
              <a:chOff x="8044308" y="3488472"/>
              <a:chExt cx="1008000" cy="1008000"/>
            </a:xfrm>
          </p:grpSpPr>
          <p:sp>
            <p:nvSpPr>
              <p:cNvPr id="59" name="椭圆 58"/>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a:off x="8110158" y="3554322"/>
                <a:ext cx="876300" cy="876300"/>
                <a:chOff x="8110158" y="3554322"/>
                <a:chExt cx="876300" cy="876300"/>
              </a:xfrm>
            </p:grpSpPr>
            <p:sp>
              <p:nvSpPr>
                <p:cNvPr id="61" name="椭圆 60"/>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grpSp>
      <p:sp>
        <p:nvSpPr>
          <p:cNvPr id="11" name="圆角矩形 10"/>
          <p:cNvSpPr/>
          <p:nvPr/>
        </p:nvSpPr>
        <p:spPr>
          <a:xfrm>
            <a:off x="921042" y="1779777"/>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人工管理</a:t>
            </a:r>
          </a:p>
        </p:txBody>
      </p:sp>
      <p:sp>
        <p:nvSpPr>
          <p:cNvPr id="23" name="圆角矩形 22"/>
          <p:cNvSpPr/>
          <p:nvPr/>
        </p:nvSpPr>
        <p:spPr>
          <a:xfrm>
            <a:off x="4009938" y="1779777"/>
            <a:ext cx="2275764"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文件系统阶段</a:t>
            </a:r>
          </a:p>
        </p:txBody>
      </p:sp>
      <p:sp>
        <p:nvSpPr>
          <p:cNvPr id="24" name="圆角矩形 23"/>
          <p:cNvSpPr/>
          <p:nvPr/>
        </p:nvSpPr>
        <p:spPr>
          <a:xfrm>
            <a:off x="7179102" y="1833672"/>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数据库系统</a:t>
            </a:r>
            <a:endParaRPr lang="en-US" altLang="zh-CN" sz="2400" b="1" dirty="0"/>
          </a:p>
        </p:txBody>
      </p:sp>
      <p:sp>
        <p:nvSpPr>
          <p:cNvPr id="17" name="文本框 16">
            <a:extLst>
              <a:ext uri="{FF2B5EF4-FFF2-40B4-BE49-F238E27FC236}">
                <a16:creationId xmlns:a16="http://schemas.microsoft.com/office/drawing/2014/main" id="{33161F52-BE3D-4303-A89D-2511D63950B7}"/>
              </a:ext>
            </a:extLst>
          </p:cNvPr>
          <p:cNvSpPr txBox="1"/>
          <p:nvPr/>
        </p:nvSpPr>
        <p:spPr>
          <a:xfrm>
            <a:off x="491059" y="3818787"/>
            <a:ext cx="2814204" cy="2031325"/>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数据不保存</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没有对应的软件系统</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没有文件的概念</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一组数据对应一个程序，数据是面向对象的</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endParaRPr lang="en-US" altLang="zh-CN" b="1" dirty="0">
              <a:latin typeface="黑体" panose="02010609060101010101" pitchFamily="49" charset="-122"/>
              <a:ea typeface="黑体" panose="02010609060101010101" pitchFamily="49" charset="-122"/>
            </a:endParaRPr>
          </a:p>
        </p:txBody>
      </p:sp>
      <p:sp>
        <p:nvSpPr>
          <p:cNvPr id="18" name="文本框 17">
            <a:extLst>
              <a:ext uri="{FF2B5EF4-FFF2-40B4-BE49-F238E27FC236}">
                <a16:creationId xmlns:a16="http://schemas.microsoft.com/office/drawing/2014/main" id="{0A807786-1170-4F0F-8D00-F259B44C3416}"/>
              </a:ext>
            </a:extLst>
          </p:cNvPr>
          <p:cNvSpPr txBox="1"/>
          <p:nvPr/>
        </p:nvSpPr>
        <p:spPr>
          <a:xfrm>
            <a:off x="3798600" y="3918489"/>
            <a:ext cx="2814204" cy="1754326"/>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数据保存在外存</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程序之间有了独立性</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文件形式具有多样性</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数据存取基本以记录为单位</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endParaRPr lang="en-US" altLang="zh-CN" b="1" dirty="0">
              <a:latin typeface="黑体" panose="02010609060101010101" pitchFamily="49" charset="-122"/>
              <a:ea typeface="黑体" panose="02010609060101010101" pitchFamily="49" charset="-122"/>
            </a:endParaRPr>
          </a:p>
        </p:txBody>
      </p:sp>
      <p:sp>
        <p:nvSpPr>
          <p:cNvPr id="2" name="矩形 1">
            <a:extLst>
              <a:ext uri="{FF2B5EF4-FFF2-40B4-BE49-F238E27FC236}">
                <a16:creationId xmlns:a16="http://schemas.microsoft.com/office/drawing/2014/main" id="{5CC74CAE-436F-49CD-A730-C2991EB6DE31}"/>
              </a:ext>
            </a:extLst>
          </p:cNvPr>
          <p:cNvSpPr/>
          <p:nvPr/>
        </p:nvSpPr>
        <p:spPr>
          <a:xfrm>
            <a:off x="7043874" y="3918489"/>
            <a:ext cx="6096000" cy="1200329"/>
          </a:xfrm>
          <a:prstGeom prst="rect">
            <a:avLst/>
          </a:prstGeom>
        </p:spPr>
        <p:txBody>
          <a:bodyPr>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采用复杂的结构化的数据模型</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较高的数据独立性</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最低的冗余度</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数据控制功能</a:t>
            </a:r>
            <a:endParaRPr lang="en-US" altLang="zh-CN"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745505840"/>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normAutofit/>
          </a:bodyPr>
          <a:lstStyle/>
          <a:p>
            <a:r>
              <a:rPr lang="zh-CN" altLang="en-US" dirty="0"/>
              <a:t>数据库发展阶段特点</a:t>
            </a:r>
          </a:p>
        </p:txBody>
      </p:sp>
      <p:sp>
        <p:nvSpPr>
          <p:cNvPr id="26" name="灯片编号占位符 25"/>
          <p:cNvSpPr>
            <a:spLocks noGrp="1"/>
          </p:cNvSpPr>
          <p:nvPr>
            <p:ph type="sldNum" sz="quarter" idx="12"/>
          </p:nvPr>
        </p:nvSpPr>
        <p:spPr/>
        <p:txBody>
          <a:bodyPr/>
          <a:lstStyle/>
          <a:p>
            <a:fld id="{370D8578-DDD4-487D-A316-C8E65CC577E1}" type="slidenum">
              <a:rPr lang="zh-CN" altLang="en-US" smtClean="0"/>
              <a:t>5</a:t>
            </a:fld>
            <a:endParaRPr lang="zh-CN" altLang="en-US"/>
          </a:p>
        </p:txBody>
      </p:sp>
      <p:grpSp>
        <p:nvGrpSpPr>
          <p:cNvPr id="64" name="组合 63"/>
          <p:cNvGrpSpPr/>
          <p:nvPr/>
        </p:nvGrpSpPr>
        <p:grpSpPr>
          <a:xfrm>
            <a:off x="10962009" y="-4963"/>
            <a:ext cx="1008000" cy="1243629"/>
            <a:chOff x="10962009" y="-4963"/>
            <a:chExt cx="1008000" cy="1243629"/>
          </a:xfrm>
        </p:grpSpPr>
        <p:sp>
          <p:nvSpPr>
            <p:cNvPr id="63" name="矩形 62"/>
            <p:cNvSpPr/>
            <p:nvPr/>
          </p:nvSpPr>
          <p:spPr>
            <a:xfrm>
              <a:off x="10969209" y="-4963"/>
              <a:ext cx="993600" cy="8301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10962009" y="230666"/>
              <a:ext cx="1008000" cy="1008000"/>
              <a:chOff x="8044308" y="3488472"/>
              <a:chExt cx="1008000" cy="1008000"/>
            </a:xfrm>
          </p:grpSpPr>
          <p:sp>
            <p:nvSpPr>
              <p:cNvPr id="59" name="椭圆 58"/>
              <p:cNvSpPr/>
              <p:nvPr/>
            </p:nvSpPr>
            <p:spPr>
              <a:xfrm>
                <a:off x="8044308" y="3488472"/>
                <a:ext cx="1008000" cy="1008000"/>
              </a:xfrm>
              <a:prstGeom prst="ellipse">
                <a:avLst/>
              </a:prstGeom>
              <a:solidFill>
                <a:schemeClr val="bg1"/>
              </a:solidFill>
              <a:ln>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a:off x="8110158" y="3554322"/>
                <a:ext cx="876300" cy="876300"/>
                <a:chOff x="8110158" y="3554322"/>
                <a:chExt cx="876300" cy="876300"/>
              </a:xfrm>
            </p:grpSpPr>
            <p:sp>
              <p:nvSpPr>
                <p:cNvPr id="61" name="椭圆 60"/>
                <p:cNvSpPr/>
                <p:nvPr/>
              </p:nvSpPr>
              <p:spPr>
                <a:xfrm>
                  <a:off x="8110158" y="3554322"/>
                  <a:ext cx="876300" cy="8763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2092" y="3758472"/>
                  <a:ext cx="632433" cy="468000"/>
                </a:xfrm>
                <a:prstGeom prst="rect">
                  <a:avLst/>
                </a:prstGeom>
              </p:spPr>
            </p:pic>
          </p:grpSp>
        </p:grpSp>
      </p:grpSp>
      <p:sp>
        <p:nvSpPr>
          <p:cNvPr id="11" name="圆角矩形 10"/>
          <p:cNvSpPr/>
          <p:nvPr/>
        </p:nvSpPr>
        <p:spPr>
          <a:xfrm>
            <a:off x="921042" y="1779777"/>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网状数据库</a:t>
            </a:r>
          </a:p>
        </p:txBody>
      </p:sp>
      <p:sp>
        <p:nvSpPr>
          <p:cNvPr id="23" name="圆角矩形 22"/>
          <p:cNvSpPr/>
          <p:nvPr/>
        </p:nvSpPr>
        <p:spPr>
          <a:xfrm>
            <a:off x="4009938" y="1779777"/>
            <a:ext cx="2275764"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t>层次型数据库</a:t>
            </a:r>
          </a:p>
        </p:txBody>
      </p:sp>
      <p:sp>
        <p:nvSpPr>
          <p:cNvPr id="24" name="圆角矩形 23"/>
          <p:cNvSpPr/>
          <p:nvPr/>
        </p:nvSpPr>
        <p:spPr>
          <a:xfrm>
            <a:off x="7179102" y="1833672"/>
            <a:ext cx="2160000" cy="1440000"/>
          </a:xfrm>
          <a:prstGeom prst="roundRect">
            <a:avLst/>
          </a:prstGeom>
          <a:solidFill>
            <a:srgbClr val="3DB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关系型数据库</a:t>
            </a:r>
            <a:endParaRPr lang="en-US" altLang="zh-CN" sz="2400" b="1" dirty="0"/>
          </a:p>
        </p:txBody>
      </p:sp>
      <p:sp>
        <p:nvSpPr>
          <p:cNvPr id="17" name="文本框 16">
            <a:extLst>
              <a:ext uri="{FF2B5EF4-FFF2-40B4-BE49-F238E27FC236}">
                <a16:creationId xmlns:a16="http://schemas.microsoft.com/office/drawing/2014/main" id="{33161F52-BE3D-4303-A89D-2511D63950B7}"/>
              </a:ext>
            </a:extLst>
          </p:cNvPr>
          <p:cNvSpPr txBox="1"/>
          <p:nvPr/>
        </p:nvSpPr>
        <p:spPr>
          <a:xfrm>
            <a:off x="3740718" y="3387972"/>
            <a:ext cx="2814204" cy="286232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任何一个给定的记录值只能按其层次路径查看，没有一个子女记录值能够脱离双亲记录值而独立存在。</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优点：数据结构比较简单清晰，数据库的查询效率高</a:t>
            </a: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缺点：现实世界中很多联系是非层次性的</a:t>
            </a:r>
            <a:endParaRPr lang="en-US" altLang="zh-CN" b="1" dirty="0">
              <a:latin typeface="黑体" panose="02010609060101010101" pitchFamily="49" charset="-122"/>
              <a:ea typeface="黑体" panose="02010609060101010101" pitchFamily="49" charset="-122"/>
            </a:endParaRPr>
          </a:p>
        </p:txBody>
      </p:sp>
      <p:sp>
        <p:nvSpPr>
          <p:cNvPr id="18" name="文本框 17">
            <a:extLst>
              <a:ext uri="{FF2B5EF4-FFF2-40B4-BE49-F238E27FC236}">
                <a16:creationId xmlns:a16="http://schemas.microsoft.com/office/drawing/2014/main" id="{0A807786-1170-4F0F-8D00-F259B44C3416}"/>
              </a:ext>
            </a:extLst>
          </p:cNvPr>
          <p:cNvSpPr txBox="1"/>
          <p:nvPr/>
        </p:nvSpPr>
        <p:spPr>
          <a:xfrm>
            <a:off x="682038" y="3429000"/>
            <a:ext cx="2814204" cy="2308324"/>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能够更为直接地描述现实世界，如一个结点可以有多个双亲，结点直接可以有多种联系；</a:t>
            </a:r>
            <a:endParaRPr lang="en-US" altLang="zh-CN" b="1"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结构比较复杂，随应用环境的扩大，数据库的结构就变得越来越复杂，不利于嵌入高级语言</a:t>
            </a:r>
            <a:endParaRPr lang="en-US" altLang="zh-CN" b="1" dirty="0">
              <a:latin typeface="黑体" panose="02010609060101010101" pitchFamily="49" charset="-122"/>
              <a:ea typeface="黑体" panose="02010609060101010101" pitchFamily="49" charset="-122"/>
            </a:endParaRPr>
          </a:p>
        </p:txBody>
      </p:sp>
      <p:sp>
        <p:nvSpPr>
          <p:cNvPr id="2" name="矩形 1">
            <a:extLst>
              <a:ext uri="{FF2B5EF4-FFF2-40B4-BE49-F238E27FC236}">
                <a16:creationId xmlns:a16="http://schemas.microsoft.com/office/drawing/2014/main" id="{5CC74CAE-436F-49CD-A730-C2991EB6DE31}"/>
              </a:ext>
            </a:extLst>
          </p:cNvPr>
          <p:cNvSpPr/>
          <p:nvPr/>
        </p:nvSpPr>
        <p:spPr>
          <a:xfrm>
            <a:off x="7015299" y="3673540"/>
            <a:ext cx="3085964" cy="2031325"/>
          </a:xfrm>
          <a:prstGeom prst="rect">
            <a:avLst/>
          </a:prstGeom>
        </p:spPr>
        <p:txBody>
          <a:bodyPr wrap="square">
            <a:spAutoFit/>
          </a:bodyPr>
          <a:lstStyle/>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使用方便：通用的</a:t>
            </a:r>
            <a:r>
              <a:rPr lang="en-US" altLang="zh-CN" b="1" dirty="0">
                <a:latin typeface="黑体" panose="02010609060101010101" pitchFamily="49" charset="-122"/>
                <a:ea typeface="黑体" panose="02010609060101010101" pitchFamily="49" charset="-122"/>
              </a:rPr>
              <a:t>SQL</a:t>
            </a:r>
            <a:r>
              <a:rPr lang="zh-CN" altLang="en-US" b="1" dirty="0">
                <a:latin typeface="黑体" panose="02010609060101010101" pitchFamily="49" charset="-122"/>
                <a:ea typeface="黑体" panose="02010609060101010101" pitchFamily="49" charset="-122"/>
              </a:rPr>
              <a:t>语言使得操作关系型数据库非常方便；</a:t>
            </a:r>
          </a:p>
          <a:p>
            <a:pPr marL="285750" indent="-285750">
              <a:buFont typeface="Arial" panose="020B0604020202020204" pitchFamily="34" charset="0"/>
              <a:buChar char="•"/>
            </a:pPr>
            <a:r>
              <a:rPr lang="zh-CN" altLang="en-US" b="1" dirty="0">
                <a:latin typeface="黑体" panose="02010609060101010101" pitchFamily="49" charset="-122"/>
                <a:ea typeface="黑体" panose="02010609060101010101" pitchFamily="49" charset="-122"/>
              </a:rPr>
              <a:t>易于维护：丰富的完整性</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实体完整性、参照完整性和用户定义的完整性</a:t>
            </a:r>
            <a:r>
              <a:rPr lang="en-US" altLang="zh-CN" b="1" dirty="0">
                <a:latin typeface="黑体" panose="02010609060101010101" pitchFamily="49" charset="-122"/>
                <a:ea typeface="黑体" panose="02010609060101010101" pitchFamily="49" charset="-122"/>
              </a:rPr>
              <a:t>)</a:t>
            </a:r>
            <a:r>
              <a:rPr lang="zh-CN" altLang="en-US" b="1" dirty="0">
                <a:latin typeface="黑体" panose="02010609060101010101" pitchFamily="49" charset="-122"/>
                <a:ea typeface="黑体" panose="02010609060101010101" pitchFamily="49" charset="-122"/>
              </a:rPr>
              <a:t>大大减低了数据冗余</a:t>
            </a:r>
            <a:endParaRPr lang="en-US" altLang="zh-CN"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154206519"/>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数据库发展趋势</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6</a:t>
            </a:fld>
            <a:endParaRPr lang="zh-CN" altLang="en-US" dirty="0"/>
          </a:p>
        </p:txBody>
      </p:sp>
      <p:sp>
        <p:nvSpPr>
          <p:cNvPr id="5" name="矩形 4">
            <a:extLst>
              <a:ext uri="{FF2B5EF4-FFF2-40B4-BE49-F238E27FC236}">
                <a16:creationId xmlns:a16="http://schemas.microsoft.com/office/drawing/2014/main" id="{7444B200-2F20-4274-BE75-847416C5AE41}"/>
              </a:ext>
            </a:extLst>
          </p:cNvPr>
          <p:cNvSpPr/>
          <p:nvPr/>
        </p:nvSpPr>
        <p:spPr>
          <a:xfrm>
            <a:off x="590550" y="2003267"/>
            <a:ext cx="7728502" cy="3170099"/>
          </a:xfrm>
          <a:prstGeom prst="rect">
            <a:avLst/>
          </a:prstGeom>
        </p:spPr>
        <p:txBody>
          <a:bodyPr wrap="square">
            <a:spAutoFit/>
          </a:bodyPr>
          <a:lstStyle/>
          <a:p>
            <a:pPr marL="514350" indent="-514350">
              <a:buFont typeface="+mj-lt"/>
              <a:buAutoNum type="arabicPeriod"/>
            </a:pPr>
            <a:r>
              <a:rPr lang="zh-CN" altLang="en-US" sz="4000" dirty="0">
                <a:latin typeface="黑体" panose="02010609060101010101" pitchFamily="49" charset="-122"/>
                <a:ea typeface="黑体" panose="02010609060101010101" pitchFamily="49" charset="-122"/>
              </a:rPr>
              <a:t>信息集成</a:t>
            </a:r>
            <a:endParaRPr lang="en-US" altLang="zh-CN" sz="4000" dirty="0">
              <a:latin typeface="黑体" panose="02010609060101010101" pitchFamily="49" charset="-122"/>
              <a:ea typeface="黑体" panose="02010609060101010101" pitchFamily="49" charset="-122"/>
            </a:endParaRPr>
          </a:p>
          <a:p>
            <a:pPr marL="514350" indent="-514350">
              <a:buFont typeface="+mj-lt"/>
              <a:buAutoNum type="arabicPeriod"/>
            </a:pPr>
            <a:r>
              <a:rPr lang="zh-CN" altLang="en-US" sz="4000" dirty="0">
                <a:latin typeface="黑体" panose="02010609060101010101" pitchFamily="49" charset="-122"/>
                <a:ea typeface="黑体" panose="02010609060101010101" pitchFamily="49" charset="-122"/>
              </a:rPr>
              <a:t>传感器数据库技术</a:t>
            </a:r>
            <a:endParaRPr lang="en-US" altLang="zh-CN" sz="4000" dirty="0">
              <a:latin typeface="黑体" panose="02010609060101010101" pitchFamily="49" charset="-122"/>
              <a:ea typeface="黑体" panose="02010609060101010101" pitchFamily="49" charset="-122"/>
            </a:endParaRPr>
          </a:p>
          <a:p>
            <a:pPr marL="514350" indent="-514350">
              <a:buFont typeface="+mj-lt"/>
              <a:buAutoNum type="arabicPeriod"/>
            </a:pPr>
            <a:r>
              <a:rPr lang="zh-CN" altLang="en-US" sz="4000" dirty="0">
                <a:latin typeface="黑体" panose="02010609060101010101" pitchFamily="49" charset="-122"/>
                <a:ea typeface="黑体" panose="02010609060101010101" pitchFamily="49" charset="-122"/>
              </a:rPr>
              <a:t>半结构化数据与</a:t>
            </a:r>
            <a:r>
              <a:rPr lang="en-US" altLang="zh-CN" sz="4000" dirty="0">
                <a:latin typeface="黑体" panose="02010609060101010101" pitchFamily="49" charset="-122"/>
                <a:ea typeface="黑体" panose="02010609060101010101" pitchFamily="49" charset="-122"/>
              </a:rPr>
              <a:t>XML</a:t>
            </a:r>
            <a:r>
              <a:rPr lang="zh-CN" altLang="en-US" sz="4000" dirty="0">
                <a:latin typeface="黑体" panose="02010609060101010101" pitchFamily="49" charset="-122"/>
                <a:ea typeface="黑体" panose="02010609060101010101" pitchFamily="49" charset="-122"/>
              </a:rPr>
              <a:t>数据管理</a:t>
            </a:r>
            <a:endParaRPr lang="en-US" altLang="zh-CN" sz="4000" dirty="0">
              <a:latin typeface="黑体" panose="02010609060101010101" pitchFamily="49" charset="-122"/>
              <a:ea typeface="黑体" panose="02010609060101010101" pitchFamily="49" charset="-122"/>
            </a:endParaRPr>
          </a:p>
          <a:p>
            <a:pPr marL="514350" indent="-514350">
              <a:buFont typeface="+mj-lt"/>
              <a:buAutoNum type="arabicPeriod"/>
            </a:pPr>
            <a:r>
              <a:rPr lang="zh-CN" altLang="en-US" sz="4000" dirty="0">
                <a:latin typeface="黑体" panose="02010609060101010101" pitchFamily="49" charset="-122"/>
                <a:ea typeface="黑体" panose="02010609060101010101" pitchFamily="49" charset="-122"/>
              </a:rPr>
              <a:t>移动数据管理</a:t>
            </a:r>
            <a:endParaRPr lang="en-US" altLang="zh-CN" sz="4000" dirty="0">
              <a:latin typeface="黑体" panose="02010609060101010101" pitchFamily="49" charset="-122"/>
              <a:ea typeface="黑体" panose="02010609060101010101" pitchFamily="49" charset="-122"/>
            </a:endParaRPr>
          </a:p>
          <a:p>
            <a:pPr marL="514350" indent="-514350">
              <a:buFont typeface="+mj-lt"/>
              <a:buAutoNum type="arabicPeriod"/>
            </a:pPr>
            <a:r>
              <a:rPr lang="zh-CN" altLang="en-US" sz="4000" dirty="0">
                <a:latin typeface="黑体" panose="02010609060101010101" pitchFamily="49" charset="-122"/>
                <a:ea typeface="黑体" panose="02010609060101010101" pitchFamily="49" charset="-122"/>
              </a:rPr>
              <a:t>微小型数据库</a:t>
            </a:r>
            <a:endParaRPr lang="en-US" altLang="zh-CN" sz="4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939008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信息集成</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7</a:t>
            </a:fld>
            <a:endParaRPr lang="zh-CN" altLang="en-US" dirty="0"/>
          </a:p>
        </p:txBody>
      </p:sp>
      <p:sp>
        <p:nvSpPr>
          <p:cNvPr id="5" name="矩形 4">
            <a:extLst>
              <a:ext uri="{FF2B5EF4-FFF2-40B4-BE49-F238E27FC236}">
                <a16:creationId xmlns:a16="http://schemas.microsoft.com/office/drawing/2014/main" id="{7444B200-2F20-4274-BE75-847416C5AE41}"/>
              </a:ext>
            </a:extLst>
          </p:cNvPr>
          <p:cNvSpPr/>
          <p:nvPr/>
        </p:nvSpPr>
        <p:spPr>
          <a:xfrm>
            <a:off x="204787" y="1400087"/>
            <a:ext cx="8996363" cy="1077218"/>
          </a:xfrm>
          <a:prstGeom prst="rect">
            <a:avLst/>
          </a:prstGeom>
        </p:spPr>
        <p:txBody>
          <a:bodyPr wrap="square">
            <a:spAutoFit/>
          </a:bodyPr>
          <a:lstStyle/>
          <a:p>
            <a:pPr marL="285750" indent="-285750">
              <a:buFont typeface="Arial" panose="020B0604020202020204" pitchFamily="34" charset="0"/>
              <a:buChar char="•"/>
            </a:pPr>
            <a:r>
              <a:rPr lang="zh-CN" altLang="en-US" sz="3200" dirty="0"/>
              <a:t>信息集成系统的方法可以分为数据仓库方法</a:t>
            </a:r>
            <a:r>
              <a:rPr lang="en-US" altLang="zh-CN" sz="3200" dirty="0"/>
              <a:t>Wrapper/Mediator </a:t>
            </a:r>
            <a:r>
              <a:rPr lang="zh-CN" altLang="en-US" sz="3200" dirty="0"/>
              <a:t>方法</a:t>
            </a:r>
            <a:endParaRPr lang="zh-CN" altLang="en-US" sz="3200" b="1" dirty="0">
              <a:latin typeface="黑体" panose="02010609060101010101" pitchFamily="49" charset="-122"/>
              <a:ea typeface="黑体" panose="02010609060101010101" pitchFamily="49" charset="-122"/>
            </a:endParaRPr>
          </a:p>
        </p:txBody>
      </p:sp>
      <p:sp>
        <p:nvSpPr>
          <p:cNvPr id="6" name="矩形 5">
            <a:extLst>
              <a:ext uri="{FF2B5EF4-FFF2-40B4-BE49-F238E27FC236}">
                <a16:creationId xmlns:a16="http://schemas.microsoft.com/office/drawing/2014/main" id="{2BD4A7B6-A634-4155-A3A5-4135CB2E5594}"/>
              </a:ext>
            </a:extLst>
          </p:cNvPr>
          <p:cNvSpPr/>
          <p:nvPr/>
        </p:nvSpPr>
        <p:spPr>
          <a:xfrm>
            <a:off x="347662" y="2610981"/>
            <a:ext cx="10877550" cy="3539430"/>
          </a:xfrm>
          <a:prstGeom prst="rect">
            <a:avLst/>
          </a:prstGeom>
        </p:spPr>
        <p:txBody>
          <a:bodyPr wrap="square">
            <a:spAutoFit/>
          </a:bodyPr>
          <a:lstStyle/>
          <a:p>
            <a:pPr marL="285750" indent="-285750">
              <a:buFont typeface="Arial" panose="020B0604020202020204" pitchFamily="34" charset="0"/>
              <a:buChar char="•"/>
            </a:pPr>
            <a:r>
              <a:rPr lang="zh-CN" altLang="en-US" sz="2800" dirty="0">
                <a:latin typeface="+mn-ea"/>
              </a:rPr>
              <a:t>在数据仓库方法中</a:t>
            </a:r>
            <a:r>
              <a:rPr lang="en-US" altLang="zh-CN" sz="2800" dirty="0">
                <a:latin typeface="+mn-ea"/>
              </a:rPr>
              <a:t>,</a:t>
            </a:r>
            <a:r>
              <a:rPr lang="zh-CN" altLang="en-US" sz="2800" dirty="0">
                <a:latin typeface="+mn-ea"/>
              </a:rPr>
              <a:t>各数据源的数据按照需要的全局模式从各数据源抽取并转换</a:t>
            </a:r>
            <a:r>
              <a:rPr lang="en-US" altLang="zh-CN" sz="2800" dirty="0">
                <a:latin typeface="+mn-ea"/>
              </a:rPr>
              <a:t>,</a:t>
            </a:r>
            <a:r>
              <a:rPr lang="zh-CN" altLang="en-US" sz="2800" dirty="0">
                <a:latin typeface="+mn-ea"/>
              </a:rPr>
              <a:t>存储在数据仓库中</a:t>
            </a:r>
            <a:r>
              <a:rPr lang="en-US" altLang="zh-CN" sz="2800" dirty="0">
                <a:latin typeface="+mn-ea"/>
              </a:rPr>
              <a:t>.</a:t>
            </a:r>
            <a:r>
              <a:rPr lang="zh-CN" altLang="en-US" sz="2800" dirty="0">
                <a:latin typeface="+mn-ea"/>
              </a:rPr>
              <a:t>用户的查询就是对数据仓库中的数据进行查询</a:t>
            </a:r>
            <a:endParaRPr lang="en-US" altLang="zh-CN" sz="2800" dirty="0">
              <a:latin typeface="+mn-ea"/>
            </a:endParaRPr>
          </a:p>
          <a:p>
            <a:pPr marL="285750" indent="-285750">
              <a:buFont typeface="Arial" panose="020B0604020202020204" pitchFamily="34" charset="0"/>
              <a:buChar char="•"/>
            </a:pPr>
            <a:r>
              <a:rPr lang="zh-CN" altLang="en-US" sz="2800" dirty="0">
                <a:latin typeface="+mn-ea"/>
              </a:rPr>
              <a:t>信息集成系统通过中介模式将各数据源的数据集成起来</a:t>
            </a:r>
            <a:r>
              <a:rPr lang="en-US" altLang="zh-CN" sz="2800" dirty="0">
                <a:latin typeface="+mn-ea"/>
              </a:rPr>
              <a:t>,</a:t>
            </a:r>
            <a:r>
              <a:rPr lang="zh-CN" altLang="en-US" sz="2800" dirty="0">
                <a:latin typeface="+mn-ea"/>
              </a:rPr>
              <a:t>而数据仍存储在局部数据源中</a:t>
            </a:r>
            <a:r>
              <a:rPr lang="en-US" altLang="zh-CN" sz="2800" dirty="0">
                <a:latin typeface="+mn-ea"/>
              </a:rPr>
              <a:t>,</a:t>
            </a:r>
            <a:r>
              <a:rPr lang="zh-CN" altLang="en-US" sz="2800" dirty="0">
                <a:latin typeface="+mn-ea"/>
              </a:rPr>
              <a:t>通过各数 据源的包装器</a:t>
            </a:r>
            <a:r>
              <a:rPr lang="en-US" altLang="zh-CN" sz="2800" dirty="0">
                <a:latin typeface="+mn-ea"/>
              </a:rPr>
              <a:t>(wrapper)</a:t>
            </a:r>
            <a:r>
              <a:rPr lang="zh-CN" altLang="en-US" sz="2800" dirty="0">
                <a:latin typeface="+mn-ea"/>
              </a:rPr>
              <a:t>对数据进行转换使之符合中介模式</a:t>
            </a:r>
            <a:r>
              <a:rPr lang="en-US" altLang="zh-CN" sz="2800" dirty="0">
                <a:latin typeface="+mn-ea"/>
              </a:rPr>
              <a:t>.</a:t>
            </a:r>
            <a:r>
              <a:rPr lang="zh-CN" altLang="en-US" sz="2800" dirty="0">
                <a:latin typeface="+mn-ea"/>
              </a:rPr>
              <a:t>用户的查询基于中介模式</a:t>
            </a:r>
            <a:r>
              <a:rPr lang="en-US" altLang="zh-CN" sz="2800" dirty="0">
                <a:latin typeface="+mn-ea"/>
              </a:rPr>
              <a:t>,</a:t>
            </a:r>
            <a:r>
              <a:rPr lang="zh-CN" altLang="en-US" sz="2800" dirty="0">
                <a:latin typeface="+mn-ea"/>
              </a:rPr>
              <a:t>不必知道每个数据源的 特点</a:t>
            </a:r>
            <a:r>
              <a:rPr lang="en-US" altLang="zh-CN" sz="2800" dirty="0">
                <a:latin typeface="+mn-ea"/>
              </a:rPr>
              <a:t>,</a:t>
            </a:r>
            <a:r>
              <a:rPr lang="zh-CN" altLang="en-US" sz="2800" dirty="0">
                <a:latin typeface="+mn-ea"/>
              </a:rPr>
              <a:t>中介器</a:t>
            </a:r>
            <a:r>
              <a:rPr lang="en-US" altLang="zh-CN" sz="2800" dirty="0">
                <a:latin typeface="+mn-ea"/>
              </a:rPr>
              <a:t>(mediator)</a:t>
            </a:r>
            <a:r>
              <a:rPr lang="zh-CN" altLang="en-US" sz="2800" dirty="0">
                <a:latin typeface="+mn-ea"/>
              </a:rPr>
              <a:t>将基于中介模式的查询转换为基于各局部数据源的模式查询</a:t>
            </a:r>
          </a:p>
        </p:txBody>
      </p:sp>
    </p:spTree>
    <p:extLst>
      <p:ext uri="{BB962C8B-B14F-4D97-AF65-F5344CB8AC3E}">
        <p14:creationId xmlns:p14="http://schemas.microsoft.com/office/powerpoint/2010/main" val="1605919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信息集成</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8</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476250" y="1546231"/>
            <a:ext cx="10877550" cy="3539430"/>
          </a:xfrm>
          <a:prstGeom prst="rect">
            <a:avLst/>
          </a:prstGeom>
        </p:spPr>
        <p:txBody>
          <a:bodyPr wrap="square">
            <a:spAutoFit/>
          </a:bodyPr>
          <a:lstStyle/>
          <a:p>
            <a:pPr marL="285750" indent="-285750">
              <a:buFont typeface="Arial" panose="020B0604020202020204" pitchFamily="34" charset="0"/>
              <a:buChar char="•"/>
            </a:pPr>
            <a:r>
              <a:rPr lang="zh-CN" altLang="en-US" sz="2800" dirty="0">
                <a:latin typeface="+mn-ea"/>
              </a:rPr>
              <a:t>但是</a:t>
            </a:r>
            <a:r>
              <a:rPr lang="en-US" altLang="zh-CN" sz="2800" dirty="0">
                <a:latin typeface="+mn-ea"/>
              </a:rPr>
              <a:t>,</a:t>
            </a:r>
            <a:r>
              <a:rPr lang="zh-CN" altLang="en-US" sz="2800" dirty="0">
                <a:latin typeface="+mn-ea"/>
              </a:rPr>
              <a:t>由于各个数据源的包装器是要分别建立的</a:t>
            </a:r>
            <a:r>
              <a:rPr lang="en-US" altLang="zh-CN" sz="2800" dirty="0">
                <a:latin typeface="+mn-ea"/>
              </a:rPr>
              <a:t>,</a:t>
            </a:r>
            <a:r>
              <a:rPr lang="zh-CN" altLang="en-US" sz="2800" dirty="0">
                <a:latin typeface="+mn-ea"/>
              </a:rPr>
              <a:t>因此</a:t>
            </a:r>
            <a:r>
              <a:rPr lang="en-US" altLang="zh-CN" sz="2800" dirty="0">
                <a:latin typeface="+mn-ea"/>
              </a:rPr>
              <a:t>,Web </a:t>
            </a:r>
            <a:r>
              <a:rPr lang="zh-CN" altLang="en-US" sz="2800" dirty="0">
                <a:latin typeface="+mn-ea"/>
              </a:rPr>
              <a:t>数据源的包装器建立问题又给人们提出了新的挑战</a:t>
            </a:r>
            <a:r>
              <a:rPr lang="en-US" altLang="zh-CN" sz="2800" dirty="0">
                <a:latin typeface="+mn-ea"/>
              </a:rPr>
              <a:t>.</a:t>
            </a:r>
            <a:r>
              <a:rPr lang="zh-CN" altLang="en-US" sz="2800" dirty="0">
                <a:latin typeface="+mn-ea"/>
              </a:rPr>
              <a:t>近年来</a:t>
            </a:r>
            <a:r>
              <a:rPr lang="en-US" altLang="zh-CN" sz="2800" dirty="0">
                <a:latin typeface="+mn-ea"/>
              </a:rPr>
              <a:t>,</a:t>
            </a:r>
            <a:r>
              <a:rPr lang="zh-CN" altLang="en-US" sz="2800" dirty="0">
                <a:latin typeface="+mn-ea"/>
              </a:rPr>
              <a:t>如何快速、高效地为 </a:t>
            </a:r>
            <a:r>
              <a:rPr lang="en-US" altLang="zh-CN" sz="2800" dirty="0">
                <a:latin typeface="+mn-ea"/>
              </a:rPr>
              <a:t>Web </a:t>
            </a:r>
            <a:r>
              <a:rPr lang="zh-CN" altLang="en-US" sz="2800" dirty="0">
                <a:latin typeface="+mn-ea"/>
              </a:rPr>
              <a:t>数据源建立包装器成为人们研究的热点</a:t>
            </a:r>
            <a:endParaRPr lang="en-US" altLang="zh-CN" sz="2800" dirty="0">
              <a:latin typeface="+mn-ea"/>
            </a:endParaRPr>
          </a:p>
          <a:p>
            <a:endParaRPr lang="en-US" altLang="zh-CN" sz="2800" dirty="0">
              <a:latin typeface="+mn-ea"/>
            </a:endParaRPr>
          </a:p>
          <a:p>
            <a:endParaRPr lang="en-US" altLang="zh-CN" sz="2800" dirty="0">
              <a:latin typeface="+mn-ea"/>
            </a:endParaRPr>
          </a:p>
          <a:p>
            <a:pPr marL="457200" indent="-457200">
              <a:buFont typeface="Arial" panose="020B0604020202020204" pitchFamily="34" charset="0"/>
              <a:buChar char="•"/>
            </a:pPr>
            <a:r>
              <a:rPr lang="zh-CN" altLang="en-US" sz="2800" dirty="0">
                <a:latin typeface="+mn-ea"/>
              </a:rPr>
              <a:t>从体系结构实现的角度出发</a:t>
            </a:r>
            <a:r>
              <a:rPr lang="en-US" altLang="zh-CN" sz="2800" dirty="0">
                <a:latin typeface="+mn-ea"/>
              </a:rPr>
              <a:t>,</a:t>
            </a:r>
            <a:r>
              <a:rPr lang="zh-CN" altLang="en-US" sz="2800" dirty="0">
                <a:latin typeface="+mn-ea"/>
              </a:rPr>
              <a:t>信息集成技术经历了如下 </a:t>
            </a:r>
            <a:r>
              <a:rPr lang="en-US" altLang="zh-CN" sz="2800" dirty="0">
                <a:latin typeface="+mn-ea"/>
              </a:rPr>
              <a:t>3 </a:t>
            </a:r>
            <a:r>
              <a:rPr lang="zh-CN" altLang="en-US" sz="2800" dirty="0">
                <a:latin typeface="+mn-ea"/>
              </a:rPr>
              <a:t>个发展阶段</a:t>
            </a:r>
            <a:r>
              <a:rPr lang="en-US" altLang="zh-CN" sz="2800" dirty="0">
                <a:latin typeface="+mn-ea"/>
              </a:rPr>
              <a:t>:</a:t>
            </a:r>
            <a:r>
              <a:rPr lang="zh-CN" altLang="en-US" sz="2800" dirty="0">
                <a:latin typeface="+mn-ea"/>
              </a:rPr>
              <a:t>单个的联邦系统、基于组件的分布式集成系统和基于 </a:t>
            </a:r>
            <a:r>
              <a:rPr lang="en-US" altLang="zh-CN" sz="2800" dirty="0">
                <a:latin typeface="+mn-ea"/>
              </a:rPr>
              <a:t>Web Services </a:t>
            </a:r>
            <a:r>
              <a:rPr lang="zh-CN" altLang="en-US" sz="2800" dirty="0">
                <a:latin typeface="+mn-ea"/>
              </a:rPr>
              <a:t>的信息集成系统</a:t>
            </a:r>
          </a:p>
        </p:txBody>
      </p:sp>
    </p:spTree>
    <p:extLst>
      <p:ext uri="{BB962C8B-B14F-4D97-AF65-F5344CB8AC3E}">
        <p14:creationId xmlns:p14="http://schemas.microsoft.com/office/powerpoint/2010/main" val="2095469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3682E0-19EB-4080-B56B-2F3DA11214AB}"/>
              </a:ext>
            </a:extLst>
          </p:cNvPr>
          <p:cNvSpPr>
            <a:spLocks noGrp="1"/>
          </p:cNvSpPr>
          <p:nvPr>
            <p:ph type="title"/>
          </p:nvPr>
        </p:nvSpPr>
        <p:spPr/>
        <p:txBody>
          <a:bodyPr>
            <a:normAutofit/>
          </a:bodyPr>
          <a:lstStyle/>
          <a:p>
            <a:r>
              <a:rPr lang="zh-CN" altLang="en-US" dirty="0"/>
              <a:t>传感器数据库技术</a:t>
            </a:r>
          </a:p>
        </p:txBody>
      </p:sp>
      <p:sp>
        <p:nvSpPr>
          <p:cNvPr id="3" name="灯片编号占位符 2">
            <a:extLst>
              <a:ext uri="{FF2B5EF4-FFF2-40B4-BE49-F238E27FC236}">
                <a16:creationId xmlns:a16="http://schemas.microsoft.com/office/drawing/2014/main" id="{CD45BA48-B676-4CB3-A7D4-59650B7D14DC}"/>
              </a:ext>
            </a:extLst>
          </p:cNvPr>
          <p:cNvSpPr>
            <a:spLocks noGrp="1"/>
          </p:cNvSpPr>
          <p:nvPr>
            <p:ph type="sldNum" sz="quarter" idx="12"/>
          </p:nvPr>
        </p:nvSpPr>
        <p:spPr/>
        <p:txBody>
          <a:bodyPr/>
          <a:lstStyle/>
          <a:p>
            <a:fld id="{370D8578-DDD4-487D-A316-C8E65CC577E1}" type="slidenum">
              <a:rPr lang="zh-CN" altLang="en-US" smtClean="0"/>
              <a:pPr/>
              <a:t>9</a:t>
            </a:fld>
            <a:endParaRPr lang="zh-CN" altLang="en-US" dirty="0"/>
          </a:p>
        </p:txBody>
      </p:sp>
      <p:sp>
        <p:nvSpPr>
          <p:cNvPr id="6" name="矩形 5">
            <a:extLst>
              <a:ext uri="{FF2B5EF4-FFF2-40B4-BE49-F238E27FC236}">
                <a16:creationId xmlns:a16="http://schemas.microsoft.com/office/drawing/2014/main" id="{2BD4A7B6-A634-4155-A3A5-4135CB2E5594}"/>
              </a:ext>
            </a:extLst>
          </p:cNvPr>
          <p:cNvSpPr/>
          <p:nvPr/>
        </p:nvSpPr>
        <p:spPr>
          <a:xfrm>
            <a:off x="476250" y="1546231"/>
            <a:ext cx="10877550" cy="3970318"/>
          </a:xfrm>
          <a:prstGeom prst="rect">
            <a:avLst/>
          </a:prstGeom>
        </p:spPr>
        <p:txBody>
          <a:bodyPr wrap="square">
            <a:spAutoFit/>
          </a:bodyPr>
          <a:lstStyle/>
          <a:p>
            <a:pPr marL="285750" indent="-285750">
              <a:buFont typeface="Arial" panose="020B0604020202020204" pitchFamily="34" charset="0"/>
              <a:buChar char="•"/>
            </a:pPr>
            <a:r>
              <a:rPr lang="zh-CN" altLang="en-US" sz="2800" dirty="0">
                <a:latin typeface="+mn-ea"/>
              </a:rPr>
              <a:t>随着微电子技术的发展</a:t>
            </a:r>
            <a:r>
              <a:rPr lang="en-US" altLang="zh-CN" sz="2800" dirty="0">
                <a:latin typeface="+mn-ea"/>
              </a:rPr>
              <a:t>,</a:t>
            </a:r>
            <a:r>
              <a:rPr lang="zh-CN" altLang="en-US" sz="2800" dirty="0">
                <a:latin typeface="+mn-ea"/>
              </a:rPr>
              <a:t>传感器的应用越来越广泛</a:t>
            </a:r>
            <a:r>
              <a:rPr lang="en-US" altLang="zh-CN" sz="2800" dirty="0">
                <a:latin typeface="+mn-ea"/>
              </a:rPr>
              <a:t>.</a:t>
            </a:r>
            <a:r>
              <a:rPr lang="zh-CN" altLang="en-US" sz="2800" dirty="0">
                <a:latin typeface="+mn-ea"/>
              </a:rPr>
              <a:t>可以使小鸟携带传感器</a:t>
            </a:r>
            <a:r>
              <a:rPr lang="en-US" altLang="zh-CN" sz="2800" dirty="0">
                <a:latin typeface="+mn-ea"/>
              </a:rPr>
              <a:t>,</a:t>
            </a:r>
            <a:r>
              <a:rPr lang="zh-CN" altLang="en-US" sz="2800" dirty="0">
                <a:latin typeface="+mn-ea"/>
              </a:rPr>
              <a:t>根据传感器在一定的范围内发回的数据定位小鸟的位置</a:t>
            </a:r>
            <a:r>
              <a:rPr lang="en-US" altLang="zh-CN" sz="2800" dirty="0">
                <a:latin typeface="+mn-ea"/>
              </a:rPr>
              <a:t>,</a:t>
            </a:r>
            <a:r>
              <a:rPr lang="zh-CN" altLang="en-US" sz="2800" dirty="0">
                <a:latin typeface="+mn-ea"/>
              </a:rPr>
              <a:t>从而进行其他的研究</a:t>
            </a:r>
            <a:r>
              <a:rPr lang="en-US" altLang="zh-CN" sz="2800" dirty="0">
                <a:latin typeface="+mn-ea"/>
              </a:rPr>
              <a:t>;</a:t>
            </a:r>
            <a:r>
              <a:rPr lang="zh-CN" altLang="en-US" sz="2800" dirty="0">
                <a:latin typeface="+mn-ea"/>
              </a:rPr>
              <a:t>还可以在汽车等运输工具中安装传感器</a:t>
            </a:r>
            <a:r>
              <a:rPr lang="en-US" altLang="zh-CN" sz="2800" dirty="0">
                <a:latin typeface="+mn-ea"/>
              </a:rPr>
              <a:t>,</a:t>
            </a:r>
            <a:r>
              <a:rPr lang="zh-CN" altLang="en-US" sz="2800" dirty="0">
                <a:latin typeface="+mn-ea"/>
              </a:rPr>
              <a:t>从而掌握其位置信息</a:t>
            </a:r>
            <a:r>
              <a:rPr lang="en-US" altLang="zh-CN" sz="2800" dirty="0">
                <a:latin typeface="+mn-ea"/>
              </a:rPr>
              <a:t>;</a:t>
            </a:r>
            <a:r>
              <a:rPr lang="zh-CN" altLang="en-US" sz="2800" dirty="0">
                <a:latin typeface="+mn-ea"/>
              </a:rPr>
              <a:t>甚至于微型的无人间谍飞机上也开始携带传感器</a:t>
            </a:r>
            <a:r>
              <a:rPr lang="en-US" altLang="zh-CN" sz="2800" dirty="0">
                <a:latin typeface="+mn-ea"/>
              </a:rPr>
              <a:t>,</a:t>
            </a:r>
            <a:r>
              <a:rPr lang="zh-CN" altLang="en-US" sz="2800" dirty="0">
                <a:latin typeface="+mn-ea"/>
              </a:rPr>
              <a:t>在一定的范围内收集有用的信息</a:t>
            </a:r>
            <a:r>
              <a:rPr lang="en-US" altLang="zh-CN" sz="2800" dirty="0">
                <a:latin typeface="+mn-ea"/>
              </a:rPr>
              <a:t>,</a:t>
            </a:r>
            <a:r>
              <a:rPr lang="zh-CN" altLang="en-US" sz="2800" dirty="0">
                <a:latin typeface="+mn-ea"/>
              </a:rPr>
              <a:t>并且将其发回到指挥中心</a:t>
            </a:r>
            <a:r>
              <a:rPr lang="en-US" altLang="zh-CN" sz="2800" dirty="0">
                <a:latin typeface="+mn-ea"/>
              </a:rPr>
              <a:t>.</a:t>
            </a:r>
          </a:p>
          <a:p>
            <a:pPr marL="285750" indent="-285750">
              <a:buFont typeface="Arial" panose="020B0604020202020204" pitchFamily="34" charset="0"/>
              <a:buChar char="•"/>
            </a:pPr>
            <a:r>
              <a:rPr lang="zh-CN" altLang="en-US" sz="2800" dirty="0">
                <a:latin typeface="+mn-ea"/>
              </a:rPr>
              <a:t>传感器网络越来越多地应用于对很多新应用的监测和监控</a:t>
            </a:r>
            <a:r>
              <a:rPr lang="en-US" altLang="zh-CN" sz="2800" dirty="0">
                <a:latin typeface="+mn-ea"/>
              </a:rPr>
              <a:t>.</a:t>
            </a:r>
            <a:r>
              <a:rPr lang="zh-CN" altLang="en-US" sz="2800" dirty="0">
                <a:latin typeface="+mn-ea"/>
              </a:rPr>
              <a:t>在这些新的应用中</a:t>
            </a:r>
            <a:r>
              <a:rPr lang="en-US" altLang="zh-CN" sz="2800" dirty="0">
                <a:latin typeface="+mn-ea"/>
              </a:rPr>
              <a:t>,</a:t>
            </a:r>
            <a:r>
              <a:rPr lang="zh-CN" altLang="en-US" sz="2800" dirty="0">
                <a:latin typeface="+mn-ea"/>
              </a:rPr>
              <a:t>用户可以查询已经存储的数据或者传感器数据</a:t>
            </a:r>
            <a:r>
              <a:rPr lang="en-US" altLang="zh-CN" sz="2800" dirty="0">
                <a:latin typeface="+mn-ea"/>
              </a:rPr>
              <a:t>,</a:t>
            </a:r>
            <a:r>
              <a:rPr lang="zh-CN" altLang="en-US" sz="2800" dirty="0">
                <a:latin typeface="+mn-ea"/>
              </a:rPr>
              <a:t>但是</a:t>
            </a:r>
            <a:r>
              <a:rPr lang="en-US" altLang="zh-CN" sz="2800" dirty="0">
                <a:latin typeface="+mn-ea"/>
              </a:rPr>
              <a:t>,</a:t>
            </a:r>
            <a:r>
              <a:rPr lang="zh-CN" altLang="en-US" sz="2800" dirty="0">
                <a:latin typeface="+mn-ea"/>
              </a:rPr>
              <a:t>这些应用大部分建立在集中的系统上收集传感器数据</a:t>
            </a:r>
            <a:r>
              <a:rPr lang="en-US" altLang="zh-CN" sz="2800" dirty="0">
                <a:latin typeface="+mn-ea"/>
              </a:rPr>
              <a:t>.</a:t>
            </a:r>
            <a:r>
              <a:rPr lang="zh-CN" altLang="en-US" sz="2800" dirty="0">
                <a:latin typeface="+mn-ea"/>
              </a:rPr>
              <a:t>因为在这样的系统中数据是以预定义的方式抽取的</a:t>
            </a:r>
            <a:r>
              <a:rPr lang="en-US" altLang="zh-CN" sz="2800" dirty="0">
                <a:latin typeface="+mn-ea"/>
              </a:rPr>
              <a:t>,</a:t>
            </a:r>
            <a:r>
              <a:rPr lang="zh-CN" altLang="en-US" sz="2800" dirty="0">
                <a:latin typeface="+mn-ea"/>
              </a:rPr>
              <a:t>因此缺乏一定的灵活性</a:t>
            </a:r>
            <a:r>
              <a:rPr lang="en-US" altLang="zh-CN" sz="2800" dirty="0">
                <a:latin typeface="+mn-ea"/>
              </a:rPr>
              <a:t>.</a:t>
            </a:r>
            <a:endParaRPr lang="zh-CN" altLang="en-US" sz="2800" dirty="0">
              <a:latin typeface="+mn-ea"/>
            </a:endParaRPr>
          </a:p>
        </p:txBody>
      </p:sp>
    </p:spTree>
    <p:extLst>
      <p:ext uri="{BB962C8B-B14F-4D97-AF65-F5344CB8AC3E}">
        <p14:creationId xmlns:p14="http://schemas.microsoft.com/office/powerpoint/2010/main" val="653585881"/>
      </p:ext>
    </p:extLst>
  </p:cSld>
  <p:clrMapOvr>
    <a:masterClrMapping/>
  </p:clrMapOvr>
</p:sld>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11B59A"/>
      </a:accent1>
      <a:accent2>
        <a:srgbClr val="ED7D31"/>
      </a:accent2>
      <a:accent3>
        <a:srgbClr val="A5A5A5"/>
      </a:accent3>
      <a:accent4>
        <a:srgbClr val="FFC000"/>
      </a:accent4>
      <a:accent5>
        <a:srgbClr val="3DB39E"/>
      </a:accent5>
      <a:accent6>
        <a:srgbClr val="70AD47"/>
      </a:accent6>
      <a:hlink>
        <a:srgbClr val="3DB39E"/>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881</TotalTime>
  <Words>1922</Words>
  <Application>Microsoft Office PowerPoint</Application>
  <PresentationFormat>宽屏</PresentationFormat>
  <Paragraphs>175</Paragraphs>
  <Slides>15</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Adobe 黑体 Std R</vt:lpstr>
      <vt:lpstr>等线</vt:lpstr>
      <vt:lpstr>黑体</vt:lpstr>
      <vt:lpstr>宋体</vt:lpstr>
      <vt:lpstr>微软雅黑 Light</vt:lpstr>
      <vt:lpstr>Arial</vt:lpstr>
      <vt:lpstr>Calibri</vt:lpstr>
      <vt:lpstr>Office 主题</vt:lpstr>
      <vt:lpstr>PowerPoint 演示文稿</vt:lpstr>
      <vt:lpstr>CONTENTS</vt:lpstr>
      <vt:lpstr>数据库起源</vt:lpstr>
      <vt:lpstr>数据库发展阶段特点</vt:lpstr>
      <vt:lpstr>数据库发展阶段特点</vt:lpstr>
      <vt:lpstr>数据库发展趋势</vt:lpstr>
      <vt:lpstr>信息集成</vt:lpstr>
      <vt:lpstr>信息集成</vt:lpstr>
      <vt:lpstr>传感器数据库技术</vt:lpstr>
      <vt:lpstr>传感器数据库技术</vt:lpstr>
      <vt:lpstr>XML数据管理</vt:lpstr>
      <vt:lpstr>移动数据管理</vt:lpstr>
      <vt:lpstr>移动数据管理</vt:lpstr>
      <vt:lpstr>微小型数据库技术</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 </cp:lastModifiedBy>
  <cp:revision>27</cp:revision>
  <dcterms:created xsi:type="dcterms:W3CDTF">2015-06-09T12:52:33Z</dcterms:created>
  <dcterms:modified xsi:type="dcterms:W3CDTF">2019-03-31T07:06:40Z</dcterms:modified>
</cp:coreProperties>
</file>

<file path=docProps/thumbnail.jpeg>
</file>